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</p:sldIdLst>
  <p:sldSz cx="18288000" cy="10287000"/>
  <p:notesSz cx="6858000" cy="9144000"/>
  <p:embeddedFontLst>
    <p:embeddedFont>
      <p:font typeface="Poppins Bold" panose="020B0604020202020204" charset="0"/>
      <p:regular r:id="rId50"/>
    </p:embeddedFont>
    <p:embeddedFont>
      <p:font typeface="Open Sans Bold" panose="020B0604020202020204" charset="0"/>
      <p:regular r:id="rId51"/>
    </p:embeddedFont>
    <p:embeddedFont>
      <p:font typeface="Calibri" panose="020F0502020204030204" pitchFamily="34" charset="0"/>
      <p:regular r:id="rId52"/>
      <p:bold r:id="rId53"/>
      <p:italic r:id="rId54"/>
      <p:boldItalic r:id="rId55"/>
    </p:embeddedFont>
    <p:embeddedFont>
      <p:font typeface="Poppins" panose="020B0604020202020204" charset="0"/>
      <p:regular r:id="rId56"/>
    </p:embeddedFont>
    <p:embeddedFont>
      <p:font typeface="Poppins Semi-Bold" panose="020B0604020202020204" charset="0"/>
      <p:regular r:id="rId5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36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69839" y="-1573435"/>
            <a:ext cx="8228128" cy="11988709"/>
            <a:chOff x="0" y="0"/>
            <a:chExt cx="7095071" cy="10337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95109" cy="10337800"/>
            </a:xfrm>
            <a:custGeom>
              <a:avLst/>
              <a:gdLst/>
              <a:ahLst/>
              <a:cxnLst/>
              <a:rect l="l" t="t" r="r" b="b"/>
              <a:pathLst>
                <a:path w="7095109" h="10337800">
                  <a:moveTo>
                    <a:pt x="2370709" y="0"/>
                  </a:moveTo>
                  <a:lnTo>
                    <a:pt x="0" y="4292600"/>
                  </a:lnTo>
                  <a:lnTo>
                    <a:pt x="3776091" y="9084691"/>
                  </a:lnTo>
                  <a:lnTo>
                    <a:pt x="2590800" y="10337800"/>
                  </a:lnTo>
                  <a:lnTo>
                    <a:pt x="7095109" y="10337800"/>
                  </a:lnTo>
                  <a:lnTo>
                    <a:pt x="7095109" y="0"/>
                  </a:lnTo>
                  <a:close/>
                </a:path>
              </a:pathLst>
            </a:custGeom>
            <a:blipFill>
              <a:blip r:embed="rId2"/>
              <a:stretch>
                <a:fillRect l="-47135" r="-47135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2292491">
            <a:off x="11971514" y="3358915"/>
            <a:ext cx="1062487" cy="6734838"/>
            <a:chOff x="0" y="0"/>
            <a:chExt cx="279832" cy="177378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79832" cy="1773784"/>
            </a:xfrm>
            <a:custGeom>
              <a:avLst/>
              <a:gdLst/>
              <a:ahLst/>
              <a:cxnLst/>
              <a:rect l="l" t="t" r="r" b="b"/>
              <a:pathLst>
                <a:path w="279832" h="1773784">
                  <a:moveTo>
                    <a:pt x="0" y="0"/>
                  </a:moveTo>
                  <a:lnTo>
                    <a:pt x="279832" y="0"/>
                  </a:lnTo>
                  <a:lnTo>
                    <a:pt x="279832" y="1773784"/>
                  </a:lnTo>
                  <a:lnTo>
                    <a:pt x="0" y="1773784"/>
                  </a:ln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79832" cy="18404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7221385">
            <a:off x="13101531" y="9401040"/>
            <a:ext cx="2523952" cy="953058"/>
            <a:chOff x="0" y="0"/>
            <a:chExt cx="1614384" cy="6096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14384" cy="609600"/>
            </a:xfrm>
            <a:custGeom>
              <a:avLst/>
              <a:gdLst/>
              <a:ahLst/>
              <a:cxnLst/>
              <a:rect l="l" t="t" r="r" b="b"/>
              <a:pathLst>
                <a:path w="1614384" h="609600">
                  <a:moveTo>
                    <a:pt x="203200" y="0"/>
                  </a:moveTo>
                  <a:lnTo>
                    <a:pt x="1614384" y="0"/>
                  </a:lnTo>
                  <a:lnTo>
                    <a:pt x="1411184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66675"/>
              <a:ext cx="1411184" cy="676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7221385">
            <a:off x="11304292" y="9582671"/>
            <a:ext cx="3837666" cy="589796"/>
            <a:chOff x="0" y="0"/>
            <a:chExt cx="2454669" cy="37724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54669" cy="377249"/>
            </a:xfrm>
            <a:custGeom>
              <a:avLst/>
              <a:gdLst/>
              <a:ahLst/>
              <a:cxnLst/>
              <a:rect l="l" t="t" r="r" b="b"/>
              <a:pathLst>
                <a:path w="2454669" h="377249">
                  <a:moveTo>
                    <a:pt x="203200" y="0"/>
                  </a:moveTo>
                  <a:lnTo>
                    <a:pt x="2454669" y="0"/>
                  </a:lnTo>
                  <a:lnTo>
                    <a:pt x="2251469" y="377249"/>
                  </a:lnTo>
                  <a:lnTo>
                    <a:pt x="0" y="37724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66675"/>
              <a:ext cx="2251469" cy="4439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7091654">
            <a:off x="9196261" y="955891"/>
            <a:ext cx="4138086" cy="589796"/>
            <a:chOff x="0" y="0"/>
            <a:chExt cx="2646825" cy="37724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646825" cy="377249"/>
            </a:xfrm>
            <a:custGeom>
              <a:avLst/>
              <a:gdLst/>
              <a:ahLst/>
              <a:cxnLst/>
              <a:rect l="l" t="t" r="r" b="b"/>
              <a:pathLst>
                <a:path w="2646825" h="377249">
                  <a:moveTo>
                    <a:pt x="203200" y="0"/>
                  </a:moveTo>
                  <a:lnTo>
                    <a:pt x="2646825" y="0"/>
                  </a:lnTo>
                  <a:lnTo>
                    <a:pt x="2443625" y="377249"/>
                  </a:lnTo>
                  <a:lnTo>
                    <a:pt x="0" y="37724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66675"/>
              <a:ext cx="2443625" cy="4439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1710481">
            <a:off x="11533776" y="-1617267"/>
            <a:ext cx="1062487" cy="6686550"/>
            <a:chOff x="0" y="0"/>
            <a:chExt cx="279832" cy="176106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79832" cy="1761067"/>
            </a:xfrm>
            <a:custGeom>
              <a:avLst/>
              <a:gdLst/>
              <a:ahLst/>
              <a:cxnLst/>
              <a:rect l="l" t="t" r="r" b="b"/>
              <a:pathLst>
                <a:path w="279832" h="1761067">
                  <a:moveTo>
                    <a:pt x="0" y="0"/>
                  </a:moveTo>
                  <a:lnTo>
                    <a:pt x="279832" y="0"/>
                  </a:lnTo>
                  <a:lnTo>
                    <a:pt x="279832" y="1761067"/>
                  </a:lnTo>
                  <a:lnTo>
                    <a:pt x="0" y="1761067"/>
                  </a:ln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279832" cy="18277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1744249">
            <a:off x="17183645" y="2226736"/>
            <a:ext cx="2208710" cy="14588015"/>
            <a:chOff x="0" y="0"/>
            <a:chExt cx="581718" cy="384211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81718" cy="3842111"/>
            </a:xfrm>
            <a:custGeom>
              <a:avLst/>
              <a:gdLst/>
              <a:ahLst/>
              <a:cxnLst/>
              <a:rect l="l" t="t" r="r" b="b"/>
              <a:pathLst>
                <a:path w="581718" h="3842111">
                  <a:moveTo>
                    <a:pt x="0" y="0"/>
                  </a:moveTo>
                  <a:lnTo>
                    <a:pt x="581718" y="0"/>
                  </a:lnTo>
                  <a:lnTo>
                    <a:pt x="581718" y="3842111"/>
                  </a:lnTo>
                  <a:lnTo>
                    <a:pt x="0" y="3842111"/>
                  </a:ln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66675"/>
              <a:ext cx="581718" cy="39087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549800" y="226624"/>
            <a:ext cx="2374948" cy="2382417"/>
          </a:xfrm>
          <a:custGeom>
            <a:avLst/>
            <a:gdLst/>
            <a:ahLst/>
            <a:cxnLst/>
            <a:rect l="l" t="t" r="r" b="b"/>
            <a:pathLst>
              <a:path w="2374948" h="2382417">
                <a:moveTo>
                  <a:pt x="0" y="0"/>
                </a:moveTo>
                <a:lnTo>
                  <a:pt x="2374948" y="0"/>
                </a:lnTo>
                <a:lnTo>
                  <a:pt x="2374948" y="2382417"/>
                </a:lnTo>
                <a:lnTo>
                  <a:pt x="0" y="23824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549800" y="3742213"/>
            <a:ext cx="9515924" cy="2439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202"/>
              </a:lnSpc>
              <a:spcBef>
                <a:spcPct val="0"/>
              </a:spcBef>
            </a:pPr>
            <a:r>
              <a:rPr lang="en-US" sz="8366" b="1" u="none" strike="noStrike">
                <a:solidFill>
                  <a:srgbClr val="2E2768"/>
                </a:solidFill>
                <a:latin typeface="Poppins Bold"/>
                <a:ea typeface="Poppins Bold"/>
                <a:cs typeface="Poppins Bold"/>
                <a:sym typeface="Poppins Bold"/>
              </a:rPr>
              <a:t>HIPERMERCADO CACHAMAY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266296" y="288119"/>
            <a:ext cx="8858716" cy="2809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280" b="1">
                <a:solidFill>
                  <a:srgbClr val="2E2768"/>
                </a:solidFill>
                <a:latin typeface="Poppins Bold"/>
                <a:ea typeface="Poppins Bold"/>
                <a:cs typeface="Poppins Bold"/>
                <a:sym typeface="Poppins Bold"/>
              </a:rPr>
              <a:t>República Bolivariana de Venezuela</a:t>
            </a:r>
          </a:p>
          <a:p>
            <a:pPr algn="ctr">
              <a:lnSpc>
                <a:spcPts val="3192"/>
              </a:lnSpc>
            </a:pPr>
            <a:r>
              <a:rPr lang="en-US" sz="2280" b="1">
                <a:solidFill>
                  <a:srgbClr val="2E2768"/>
                </a:solidFill>
                <a:latin typeface="Poppins Bold"/>
                <a:ea typeface="Poppins Bold"/>
                <a:cs typeface="Poppins Bold"/>
                <a:sym typeface="Poppins Bold"/>
              </a:rPr>
              <a:t>Universidad Experimental de Guayana</a:t>
            </a:r>
          </a:p>
          <a:p>
            <a:pPr algn="ctr">
              <a:lnSpc>
                <a:spcPts val="3192"/>
              </a:lnSpc>
            </a:pPr>
            <a:r>
              <a:rPr lang="en-US" sz="2280" b="1">
                <a:solidFill>
                  <a:srgbClr val="2E2768"/>
                </a:solidFill>
                <a:latin typeface="Poppins Bold"/>
                <a:ea typeface="Poppins Bold"/>
                <a:cs typeface="Poppins Bold"/>
                <a:sym typeface="Poppins Bold"/>
              </a:rPr>
              <a:t>           Vicerrectorado Académico</a:t>
            </a:r>
          </a:p>
          <a:p>
            <a:pPr algn="ctr">
              <a:lnSpc>
                <a:spcPts val="3192"/>
              </a:lnSpc>
            </a:pPr>
            <a:r>
              <a:rPr lang="en-US" sz="2280" b="1">
                <a:solidFill>
                  <a:srgbClr val="2E2768"/>
                </a:solidFill>
                <a:latin typeface="Poppins Bold"/>
                <a:ea typeface="Poppins Bold"/>
                <a:cs typeface="Poppins Bold"/>
                <a:sym typeface="Poppins Bold"/>
              </a:rPr>
              <a:t>Asignatura : tecnicas de programacion I</a:t>
            </a:r>
          </a:p>
          <a:p>
            <a:pPr algn="ctr">
              <a:lnSpc>
                <a:spcPts val="3192"/>
              </a:lnSpc>
            </a:pPr>
            <a:r>
              <a:rPr lang="en-US" sz="2280" b="1">
                <a:solidFill>
                  <a:srgbClr val="2E2768"/>
                </a:solidFill>
                <a:latin typeface="Poppins Bold"/>
                <a:ea typeface="Poppins Bold"/>
                <a:cs typeface="Poppins Bold"/>
                <a:sym typeface="Poppins Bold"/>
              </a:rPr>
              <a:t>Proyecto de Carrera: ingeniería informática</a:t>
            </a:r>
          </a:p>
          <a:p>
            <a:pPr algn="ctr">
              <a:lnSpc>
                <a:spcPts val="3192"/>
              </a:lnSpc>
            </a:pPr>
            <a:r>
              <a:rPr lang="en-US" sz="2280" b="1">
                <a:solidFill>
                  <a:srgbClr val="2E2768"/>
                </a:solidFill>
                <a:latin typeface="Poppins Bold"/>
                <a:ea typeface="Poppins Bold"/>
                <a:cs typeface="Poppins Bold"/>
                <a:sym typeface="Poppins Bold"/>
              </a:rPr>
              <a:t> sección : 4</a:t>
            </a:r>
          </a:p>
          <a:p>
            <a:pPr algn="ctr">
              <a:lnSpc>
                <a:spcPts val="3192"/>
              </a:lnSpc>
              <a:spcBef>
                <a:spcPct val="0"/>
              </a:spcBef>
            </a:pPr>
            <a:endParaRPr lang="en-US" sz="2280" b="1">
              <a:solidFill>
                <a:srgbClr val="2E276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82200" y="1871238"/>
            <a:ext cx="7772400" cy="6553200"/>
          </a:xfrm>
          <a:custGeom>
            <a:avLst/>
            <a:gdLst/>
            <a:ahLst/>
            <a:cxnLst/>
            <a:rect l="l" t="t" r="r" b="b"/>
            <a:pathLst>
              <a:path w="4524379" h="3670547">
                <a:moveTo>
                  <a:pt x="0" y="0"/>
                </a:moveTo>
                <a:lnTo>
                  <a:pt x="4524379" y="0"/>
                </a:lnTo>
                <a:lnTo>
                  <a:pt x="4524379" y="3670547"/>
                </a:lnTo>
                <a:lnTo>
                  <a:pt x="0" y="36705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043174" y="860676"/>
            <a:ext cx="9118014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Algoritmo principal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550814"/>
            <a:ext cx="9982200" cy="8797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1"/>
              </a:lnSpc>
            </a:pPr>
            <a:r>
              <a:rPr lang="en-US" sz="2900" b="1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 </a:t>
            </a:r>
            <a:r>
              <a:rPr lang="en-US" sz="2900" b="1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algoritmo</a:t>
            </a:r>
            <a:r>
              <a:rPr lang="en-US" sz="2900" b="1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principal </a:t>
            </a:r>
            <a:r>
              <a:rPr lang="en-US" sz="2900" b="1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funciona</a:t>
            </a:r>
            <a:r>
              <a:rPr lang="en-US" sz="2900" b="1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de la </a:t>
            </a:r>
            <a:r>
              <a:rPr lang="en-US" sz="2900" b="1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siguiente</a:t>
            </a:r>
            <a:r>
              <a:rPr lang="en-US" sz="2900" b="1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b="1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manera</a:t>
            </a:r>
            <a:r>
              <a:rPr lang="en-US" sz="2900" b="1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>
              <a:lnSpc>
                <a:spcPts val="4901"/>
              </a:lnSpc>
            </a:pP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	1.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programa</a:t>
            </a:r>
            <a:endParaRPr lang="en-US" sz="2900" dirty="0" smtClean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901"/>
              </a:lnSpc>
            </a:pPr>
            <a:r>
              <a:rPr lang="en-US" sz="29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2.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Proceso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de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muestra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del menu principal.</a:t>
            </a:r>
          </a:p>
          <a:p>
            <a:pPr algn="l">
              <a:lnSpc>
                <a:spcPts val="4901"/>
              </a:lnSpc>
            </a:pPr>
            <a:r>
              <a:rPr lang="en-US" sz="29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3. El menu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pregunta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y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escanea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una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opción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>
              <a:lnSpc>
                <a:spcPts val="4901"/>
              </a:lnSpc>
            </a:pPr>
            <a:r>
              <a:rPr lang="en-US" sz="29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4.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base a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opción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se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lleva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cabo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una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	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estructura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condicional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o de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selección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multiple, 	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donde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dependiendo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de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qué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opción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se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haya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	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seleccionado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>
              <a:lnSpc>
                <a:spcPts val="4901"/>
              </a:lnSpc>
            </a:pPr>
            <a:r>
              <a:rPr lang="en-US" sz="29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5. El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programa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eventualmente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sale de ese 	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proceso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y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vuelve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al menu principal.</a:t>
            </a:r>
          </a:p>
          <a:p>
            <a:pPr algn="l">
              <a:lnSpc>
                <a:spcPts val="4901"/>
              </a:lnSpc>
            </a:pPr>
            <a:r>
              <a:rPr lang="en-US" sz="29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6. Si al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escanear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la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opción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del menu principal 	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dicha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opción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resulta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igual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ocho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el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programa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	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llega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 </a:t>
            </a:r>
            <a:r>
              <a:rPr lang="en-US" sz="2900" dirty="0" err="1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su</a:t>
            </a:r>
            <a:r>
              <a:rPr lang="en-US" sz="29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fin.</a:t>
            </a:r>
            <a:endParaRPr lang="en-US" sz="29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95025" y="3250421"/>
            <a:ext cx="9701753" cy="6463793"/>
          </a:xfrm>
          <a:custGeom>
            <a:avLst/>
            <a:gdLst/>
            <a:ahLst/>
            <a:cxnLst/>
            <a:rect l="l" t="t" r="r" b="b"/>
            <a:pathLst>
              <a:path w="9701753" h="6463793">
                <a:moveTo>
                  <a:pt x="0" y="0"/>
                </a:moveTo>
                <a:lnTo>
                  <a:pt x="9701753" y="0"/>
                </a:lnTo>
                <a:lnTo>
                  <a:pt x="9701753" y="6463793"/>
                </a:lnTo>
                <a:lnTo>
                  <a:pt x="0" y="64637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846147" y="2005575"/>
            <a:ext cx="3276402" cy="551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principal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15435" y="2889104"/>
            <a:ext cx="10572708" cy="7048472"/>
          </a:xfrm>
          <a:custGeom>
            <a:avLst/>
            <a:gdLst/>
            <a:ahLst/>
            <a:cxnLst/>
            <a:rect l="l" t="t" r="r" b="b"/>
            <a:pathLst>
              <a:path w="10572708" h="7048472">
                <a:moveTo>
                  <a:pt x="0" y="0"/>
                </a:moveTo>
                <a:lnTo>
                  <a:pt x="10572708" y="0"/>
                </a:lnTo>
                <a:lnTo>
                  <a:pt x="10572708" y="7048471"/>
                </a:lnTo>
                <a:lnTo>
                  <a:pt x="0" y="7048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94579" y="2005575"/>
            <a:ext cx="9202198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productos</a:t>
            </a:r>
            <a:endParaRPr lang="en-US" sz="3300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48019" y="3898615"/>
            <a:ext cx="8736860" cy="3490121"/>
          </a:xfrm>
          <a:custGeom>
            <a:avLst/>
            <a:gdLst/>
            <a:ahLst/>
            <a:cxnLst/>
            <a:rect l="l" t="t" r="r" b="b"/>
            <a:pathLst>
              <a:path w="8736860" h="3490121">
                <a:moveTo>
                  <a:pt x="0" y="0"/>
                </a:moveTo>
                <a:lnTo>
                  <a:pt x="8736860" y="0"/>
                </a:lnTo>
                <a:lnTo>
                  <a:pt x="8736860" y="3490122"/>
                </a:lnTo>
                <a:lnTo>
                  <a:pt x="0" y="3490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809239" y="45194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615350" y="2095500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cargar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un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230560" y="4409331"/>
            <a:ext cx="8708638" cy="3276625"/>
          </a:xfrm>
          <a:custGeom>
            <a:avLst/>
            <a:gdLst/>
            <a:ahLst/>
            <a:cxnLst/>
            <a:rect l="l" t="t" r="r" b="b"/>
            <a:pathLst>
              <a:path w="8708638" h="3276625">
                <a:moveTo>
                  <a:pt x="0" y="0"/>
                </a:moveTo>
                <a:lnTo>
                  <a:pt x="8708638" y="0"/>
                </a:lnTo>
                <a:lnTo>
                  <a:pt x="8708638" y="3276625"/>
                </a:lnTo>
                <a:lnTo>
                  <a:pt x="0" y="32766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4409331"/>
            <a:ext cx="7955080" cy="3287793"/>
          </a:xfrm>
          <a:custGeom>
            <a:avLst/>
            <a:gdLst/>
            <a:ahLst/>
            <a:cxnLst/>
            <a:rect l="l" t="t" r="r" b="b"/>
            <a:pathLst>
              <a:path w="7955080" h="3287793">
                <a:moveTo>
                  <a:pt x="0" y="0"/>
                </a:moveTo>
                <a:lnTo>
                  <a:pt x="7955080" y="0"/>
                </a:lnTo>
                <a:lnTo>
                  <a:pt x="7955080" y="3287793"/>
                </a:lnTo>
                <a:lnTo>
                  <a:pt x="0" y="328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576570" y="304800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382681" y="1619250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cargar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un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10393" y="4260903"/>
            <a:ext cx="8133607" cy="2980845"/>
          </a:xfrm>
          <a:custGeom>
            <a:avLst/>
            <a:gdLst/>
            <a:ahLst/>
            <a:cxnLst/>
            <a:rect l="l" t="t" r="r" b="b"/>
            <a:pathLst>
              <a:path w="8133607" h="2980845">
                <a:moveTo>
                  <a:pt x="0" y="0"/>
                </a:moveTo>
                <a:lnTo>
                  <a:pt x="8133607" y="0"/>
                </a:lnTo>
                <a:lnTo>
                  <a:pt x="8133607" y="2980845"/>
                </a:lnTo>
                <a:lnTo>
                  <a:pt x="0" y="29808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701789" y="4486044"/>
            <a:ext cx="8127908" cy="2530563"/>
          </a:xfrm>
          <a:custGeom>
            <a:avLst/>
            <a:gdLst/>
            <a:ahLst/>
            <a:cxnLst/>
            <a:rect l="l" t="t" r="r" b="b"/>
            <a:pathLst>
              <a:path w="8127908" h="2530563">
                <a:moveTo>
                  <a:pt x="0" y="0"/>
                </a:moveTo>
                <a:lnTo>
                  <a:pt x="8127908" y="0"/>
                </a:lnTo>
                <a:lnTo>
                  <a:pt x="8127908" y="2530563"/>
                </a:lnTo>
                <a:lnTo>
                  <a:pt x="0" y="25305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104" r="-5104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435557" y="1756582"/>
            <a:ext cx="9202198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Modificar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un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36496" y="3496233"/>
            <a:ext cx="11301259" cy="5537617"/>
          </a:xfrm>
          <a:custGeom>
            <a:avLst/>
            <a:gdLst/>
            <a:ahLst/>
            <a:cxnLst/>
            <a:rect l="l" t="t" r="r" b="b"/>
            <a:pathLst>
              <a:path w="11301259" h="5537617">
                <a:moveTo>
                  <a:pt x="0" y="0"/>
                </a:moveTo>
                <a:lnTo>
                  <a:pt x="11301259" y="0"/>
                </a:lnTo>
                <a:lnTo>
                  <a:pt x="11301259" y="5537617"/>
                </a:lnTo>
                <a:lnTo>
                  <a:pt x="0" y="55376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435557" y="1756582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Eliminar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un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1047" y="3768901"/>
            <a:ext cx="8318580" cy="3493803"/>
          </a:xfrm>
          <a:custGeom>
            <a:avLst/>
            <a:gdLst/>
            <a:ahLst/>
            <a:cxnLst/>
            <a:rect l="l" t="t" r="r" b="b"/>
            <a:pathLst>
              <a:path w="8318580" h="3493803">
                <a:moveTo>
                  <a:pt x="0" y="0"/>
                </a:moveTo>
                <a:lnTo>
                  <a:pt x="8318579" y="0"/>
                </a:lnTo>
                <a:lnTo>
                  <a:pt x="8318579" y="3493803"/>
                </a:lnTo>
                <a:lnTo>
                  <a:pt x="0" y="34938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304220" y="3556863"/>
            <a:ext cx="8253124" cy="3917878"/>
          </a:xfrm>
          <a:custGeom>
            <a:avLst/>
            <a:gdLst/>
            <a:ahLst/>
            <a:cxnLst/>
            <a:rect l="l" t="t" r="r" b="b"/>
            <a:pathLst>
              <a:path w="8253124" h="3917878">
                <a:moveTo>
                  <a:pt x="0" y="0"/>
                </a:moveTo>
                <a:lnTo>
                  <a:pt x="8253124" y="0"/>
                </a:lnTo>
                <a:lnTo>
                  <a:pt x="8253124" y="3917878"/>
                </a:lnTo>
                <a:lnTo>
                  <a:pt x="0" y="39178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435557" y="1756582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un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15024" y="4090534"/>
            <a:ext cx="12843264" cy="2809464"/>
          </a:xfrm>
          <a:custGeom>
            <a:avLst/>
            <a:gdLst/>
            <a:ahLst/>
            <a:cxnLst/>
            <a:rect l="l" t="t" r="r" b="b"/>
            <a:pathLst>
              <a:path w="12843264" h="2809464">
                <a:moveTo>
                  <a:pt x="0" y="0"/>
                </a:moveTo>
                <a:lnTo>
                  <a:pt x="12843264" y="0"/>
                </a:lnTo>
                <a:lnTo>
                  <a:pt x="12843264" y="2809464"/>
                </a:lnTo>
                <a:lnTo>
                  <a:pt x="0" y="28094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435557" y="1756582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todos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609325" y="2779811"/>
            <a:ext cx="10572708" cy="7048472"/>
          </a:xfrm>
          <a:custGeom>
            <a:avLst/>
            <a:gdLst/>
            <a:ahLst/>
            <a:cxnLst/>
            <a:rect l="l" t="t" r="r" b="b"/>
            <a:pathLst>
              <a:path w="10572708" h="7048472">
                <a:moveTo>
                  <a:pt x="0" y="0"/>
                </a:moveTo>
                <a:lnTo>
                  <a:pt x="10572708" y="0"/>
                </a:lnTo>
                <a:lnTo>
                  <a:pt x="10572708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94579" y="2005575"/>
            <a:ext cx="9202198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endParaRPr lang="en-US" sz="3300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434545" y="3891673"/>
            <a:ext cx="115171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2816362" y="3582581"/>
            <a:ext cx="618183" cy="618183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883340" y="3601631"/>
            <a:ext cx="618183" cy="61818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951736" y="3582581"/>
            <a:ext cx="618183" cy="61818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242392" y="4889569"/>
            <a:ext cx="3900789" cy="934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Diseño de la Base de Datos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310079" y="4889569"/>
            <a:ext cx="3900789" cy="481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Bucle Principal</a:t>
            </a:r>
          </a:p>
        </p:txBody>
      </p:sp>
      <p:sp>
        <p:nvSpPr>
          <p:cNvPr id="14" name="AutoShape 14"/>
          <p:cNvSpPr/>
          <p:nvPr/>
        </p:nvSpPr>
        <p:spPr>
          <a:xfrm flipH="1">
            <a:off x="3125099" y="4200764"/>
            <a:ext cx="248" cy="71738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5" name="AutoShape 15"/>
          <p:cNvSpPr/>
          <p:nvPr/>
        </p:nvSpPr>
        <p:spPr>
          <a:xfrm>
            <a:off x="9192541" y="4219814"/>
            <a:ext cx="246" cy="69833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6" name="AutoShape 16"/>
          <p:cNvSpPr/>
          <p:nvPr/>
        </p:nvSpPr>
        <p:spPr>
          <a:xfrm flipH="1">
            <a:off x="15260474" y="4200764"/>
            <a:ext cx="248" cy="71738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7" name="TextBox 17"/>
          <p:cNvSpPr txBox="1"/>
          <p:nvPr/>
        </p:nvSpPr>
        <p:spPr>
          <a:xfrm>
            <a:off x="1173996" y="145360"/>
            <a:ext cx="13346725" cy="1398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2"/>
              </a:lnSpc>
            </a:pPr>
            <a:r>
              <a:rPr lang="en-US" sz="4756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Análisis  del proceso para realizar el sistema del Hiper Mercado: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0" y="6516652"/>
            <a:ext cx="6117277" cy="1594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78"/>
              </a:lnSpc>
            </a:pPr>
            <a:r>
              <a:rPr lang="en-US" sz="20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 realizó una investigación y un análisis  a profundidad    sobre los  medios necesarios para la creación del código e interfaz gráfica  del  sistema del Hiper Mercado  Cachamay.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6329" y="5127701"/>
            <a:ext cx="5678248" cy="888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REQUISITOS DEL</a:t>
            </a:r>
          </a:p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SISTEMA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356418" y="5852065"/>
            <a:ext cx="5843563" cy="2345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17"/>
              </a:lnSpc>
            </a:pPr>
            <a:r>
              <a:rPr lang="en-US" sz="20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 realizo una base de datos la  cual se compone por la siguiente información:  </a:t>
            </a:r>
          </a:p>
          <a:p>
            <a:pPr algn="just">
              <a:lnSpc>
                <a:spcPts val="3117"/>
              </a:lnSpc>
            </a:pPr>
            <a:endParaRPr lang="en-US" sz="205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117"/>
              </a:lnSpc>
            </a:pPr>
            <a:r>
              <a:rPr lang="en-US" sz="20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Estructuras en memoria llamadas: Producto, Cliente, Trabajador, Caja y Factura.</a:t>
            </a:r>
          </a:p>
          <a:p>
            <a:pPr algn="just">
              <a:lnSpc>
                <a:spcPts val="3117"/>
              </a:lnSpc>
            </a:pPr>
            <a:endParaRPr lang="en-US" sz="205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439123" y="5534100"/>
            <a:ext cx="5643411" cy="266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57"/>
              </a:lnSpc>
            </a:pPr>
            <a:r>
              <a:rPr lang="en-US" sz="202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just">
              <a:lnSpc>
                <a:spcPts val="3057"/>
              </a:lnSpc>
            </a:pPr>
            <a:r>
              <a:rPr lang="en-US" sz="202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 implementó un  bucle principal el cual se encarga del  manejo de los datos y requerimientos ingresados por  el usuario , a través de un menú principal con módulos como: productos, clientes, facturas, ventas, cajas y trabajadores , etc.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0720" y="3820598"/>
            <a:ext cx="9255784" cy="2484070"/>
          </a:xfrm>
          <a:custGeom>
            <a:avLst/>
            <a:gdLst/>
            <a:ahLst/>
            <a:cxnLst/>
            <a:rect l="l" t="t" r="r" b="b"/>
            <a:pathLst>
              <a:path w="9255784" h="2484070">
                <a:moveTo>
                  <a:pt x="0" y="0"/>
                </a:moveTo>
                <a:lnTo>
                  <a:pt x="9255784" y="0"/>
                </a:lnTo>
                <a:lnTo>
                  <a:pt x="9255784" y="2484070"/>
                </a:lnTo>
                <a:lnTo>
                  <a:pt x="0" y="24840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32" r="-926" b="-53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684506" y="3820598"/>
            <a:ext cx="8235967" cy="2645805"/>
          </a:xfrm>
          <a:custGeom>
            <a:avLst/>
            <a:gdLst/>
            <a:ahLst/>
            <a:cxnLst/>
            <a:rect l="l" t="t" r="r" b="b"/>
            <a:pathLst>
              <a:path w="8235967" h="2645805">
                <a:moveTo>
                  <a:pt x="0" y="0"/>
                </a:moveTo>
                <a:lnTo>
                  <a:pt x="8235967" y="0"/>
                </a:lnTo>
                <a:lnTo>
                  <a:pt x="8235967" y="2645804"/>
                </a:lnTo>
                <a:lnTo>
                  <a:pt x="0" y="26458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94579" y="2005575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crear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7701" y="3739920"/>
            <a:ext cx="7327229" cy="2927623"/>
          </a:xfrm>
          <a:custGeom>
            <a:avLst/>
            <a:gdLst/>
            <a:ahLst/>
            <a:cxnLst/>
            <a:rect l="l" t="t" r="r" b="b"/>
            <a:pathLst>
              <a:path w="7327229" h="2927623">
                <a:moveTo>
                  <a:pt x="0" y="0"/>
                </a:moveTo>
                <a:lnTo>
                  <a:pt x="7327229" y="0"/>
                </a:lnTo>
                <a:lnTo>
                  <a:pt x="7327229" y="2927623"/>
                </a:lnTo>
                <a:lnTo>
                  <a:pt x="0" y="2927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098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117214" y="4389847"/>
            <a:ext cx="9679843" cy="2031379"/>
          </a:xfrm>
          <a:custGeom>
            <a:avLst/>
            <a:gdLst/>
            <a:ahLst/>
            <a:cxnLst/>
            <a:rect l="l" t="t" r="r" b="b"/>
            <a:pathLst>
              <a:path w="9679843" h="2031379">
                <a:moveTo>
                  <a:pt x="0" y="0"/>
                </a:moveTo>
                <a:lnTo>
                  <a:pt x="9679844" y="0"/>
                </a:lnTo>
                <a:lnTo>
                  <a:pt x="9679844" y="2031379"/>
                </a:lnTo>
                <a:lnTo>
                  <a:pt x="0" y="20313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078" r="-3981" b="-183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94579" y="2005575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Modificar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4352" y="3541004"/>
            <a:ext cx="8669648" cy="3374686"/>
          </a:xfrm>
          <a:custGeom>
            <a:avLst/>
            <a:gdLst/>
            <a:ahLst/>
            <a:cxnLst/>
            <a:rect l="l" t="t" r="r" b="b"/>
            <a:pathLst>
              <a:path w="8669648" h="3374686">
                <a:moveTo>
                  <a:pt x="0" y="0"/>
                </a:moveTo>
                <a:lnTo>
                  <a:pt x="8669648" y="0"/>
                </a:lnTo>
                <a:lnTo>
                  <a:pt x="8669648" y="3374686"/>
                </a:lnTo>
                <a:lnTo>
                  <a:pt x="0" y="3374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895679" y="3500563"/>
            <a:ext cx="7557511" cy="3285874"/>
          </a:xfrm>
          <a:custGeom>
            <a:avLst/>
            <a:gdLst/>
            <a:ahLst/>
            <a:cxnLst/>
            <a:rect l="l" t="t" r="r" b="b"/>
            <a:pathLst>
              <a:path w="7557511" h="3285874">
                <a:moveTo>
                  <a:pt x="0" y="0"/>
                </a:moveTo>
                <a:lnTo>
                  <a:pt x="7557510" y="0"/>
                </a:lnTo>
                <a:lnTo>
                  <a:pt x="7557510" y="3285874"/>
                </a:lnTo>
                <a:lnTo>
                  <a:pt x="0" y="32858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94579" y="2005575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28560" y="4404825"/>
            <a:ext cx="11301259" cy="2754682"/>
          </a:xfrm>
          <a:custGeom>
            <a:avLst/>
            <a:gdLst/>
            <a:ahLst/>
            <a:cxnLst/>
            <a:rect l="l" t="t" r="r" b="b"/>
            <a:pathLst>
              <a:path w="11301259" h="2754682">
                <a:moveTo>
                  <a:pt x="0" y="0"/>
                </a:moveTo>
                <a:lnTo>
                  <a:pt x="11301259" y="0"/>
                </a:lnTo>
                <a:lnTo>
                  <a:pt x="11301259" y="2754682"/>
                </a:lnTo>
                <a:lnTo>
                  <a:pt x="0" y="27546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94579" y="2005575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todos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18968" y="3033005"/>
            <a:ext cx="10572708" cy="7048472"/>
          </a:xfrm>
          <a:custGeom>
            <a:avLst/>
            <a:gdLst/>
            <a:ahLst/>
            <a:cxnLst/>
            <a:rect l="l" t="t" r="r" b="b"/>
            <a:pathLst>
              <a:path w="10572708" h="7048472">
                <a:moveTo>
                  <a:pt x="0" y="0"/>
                </a:moveTo>
                <a:lnTo>
                  <a:pt x="10572708" y="0"/>
                </a:lnTo>
                <a:lnTo>
                  <a:pt x="10572708" y="7048471"/>
                </a:lnTo>
                <a:lnTo>
                  <a:pt x="0" y="7048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94579" y="2005575"/>
            <a:ext cx="9202198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facturas</a:t>
            </a:r>
            <a:endParaRPr lang="en-US" sz="3300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95519" y="3388297"/>
            <a:ext cx="11301259" cy="4605263"/>
          </a:xfrm>
          <a:custGeom>
            <a:avLst/>
            <a:gdLst/>
            <a:ahLst/>
            <a:cxnLst/>
            <a:rect l="l" t="t" r="r" b="b"/>
            <a:pathLst>
              <a:path w="11301259" h="4605263">
                <a:moveTo>
                  <a:pt x="0" y="0"/>
                </a:moveTo>
                <a:lnTo>
                  <a:pt x="11301259" y="0"/>
                </a:lnTo>
                <a:lnTo>
                  <a:pt x="11301259" y="4605263"/>
                </a:lnTo>
                <a:lnTo>
                  <a:pt x="0" y="46052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94579" y="2005575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facturas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crear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una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factura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0255" y="4296922"/>
            <a:ext cx="8554867" cy="2758554"/>
          </a:xfrm>
          <a:custGeom>
            <a:avLst/>
            <a:gdLst/>
            <a:ahLst/>
            <a:cxnLst/>
            <a:rect l="l" t="t" r="r" b="b"/>
            <a:pathLst>
              <a:path w="8554867" h="2758554">
                <a:moveTo>
                  <a:pt x="0" y="0"/>
                </a:moveTo>
                <a:lnTo>
                  <a:pt x="8554867" y="0"/>
                </a:lnTo>
                <a:lnTo>
                  <a:pt x="8554867" y="2758554"/>
                </a:lnTo>
                <a:lnTo>
                  <a:pt x="0" y="2758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390251" y="3540100"/>
            <a:ext cx="9412676" cy="5718200"/>
          </a:xfrm>
          <a:custGeom>
            <a:avLst/>
            <a:gdLst/>
            <a:ahLst/>
            <a:cxnLst/>
            <a:rect l="l" t="t" r="r" b="b"/>
            <a:pathLst>
              <a:path w="9412676" h="5718200">
                <a:moveTo>
                  <a:pt x="0" y="0"/>
                </a:moveTo>
                <a:lnTo>
                  <a:pt x="9412676" y="0"/>
                </a:lnTo>
                <a:lnTo>
                  <a:pt x="9412676" y="5718200"/>
                </a:lnTo>
                <a:lnTo>
                  <a:pt x="0" y="5718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94579" y="2005575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facturas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(Mostar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una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factura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92207" y="3312909"/>
            <a:ext cx="5304039" cy="6745996"/>
          </a:xfrm>
          <a:custGeom>
            <a:avLst/>
            <a:gdLst/>
            <a:ahLst/>
            <a:cxnLst/>
            <a:rect l="l" t="t" r="r" b="b"/>
            <a:pathLst>
              <a:path w="5304039" h="6745996">
                <a:moveTo>
                  <a:pt x="0" y="0"/>
                </a:moveTo>
                <a:lnTo>
                  <a:pt x="5304039" y="0"/>
                </a:lnTo>
                <a:lnTo>
                  <a:pt x="5304039" y="6745996"/>
                </a:lnTo>
                <a:lnTo>
                  <a:pt x="0" y="67459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94579" y="2005575"/>
            <a:ext cx="920219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facturas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(Mostar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ultimas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10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facturas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951952" y="3309230"/>
            <a:ext cx="9499674" cy="6333116"/>
          </a:xfrm>
          <a:custGeom>
            <a:avLst/>
            <a:gdLst/>
            <a:ahLst/>
            <a:cxnLst/>
            <a:rect l="l" t="t" r="r" b="b"/>
            <a:pathLst>
              <a:path w="9499674" h="6333116">
                <a:moveTo>
                  <a:pt x="0" y="0"/>
                </a:moveTo>
                <a:lnTo>
                  <a:pt x="9499674" y="0"/>
                </a:lnTo>
                <a:lnTo>
                  <a:pt x="9499674" y="6333116"/>
                </a:lnTo>
                <a:lnTo>
                  <a:pt x="0" y="63331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100690" y="1812413"/>
            <a:ext cx="9202198" cy="1180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4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4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y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reportes</a:t>
            </a:r>
            <a:endParaRPr lang="en-US" sz="3400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49683" y="3700680"/>
            <a:ext cx="9839541" cy="1608307"/>
          </a:xfrm>
          <a:custGeom>
            <a:avLst/>
            <a:gdLst/>
            <a:ahLst/>
            <a:cxnLst/>
            <a:rect l="l" t="t" r="r" b="b"/>
            <a:pathLst>
              <a:path w="9839541" h="1608307">
                <a:moveTo>
                  <a:pt x="0" y="0"/>
                </a:moveTo>
                <a:lnTo>
                  <a:pt x="9839541" y="0"/>
                </a:lnTo>
                <a:lnTo>
                  <a:pt x="9839541" y="1608307"/>
                </a:lnTo>
                <a:lnTo>
                  <a:pt x="0" y="16083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532" b="-353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294579" y="5818820"/>
            <a:ext cx="8149749" cy="1854068"/>
          </a:xfrm>
          <a:custGeom>
            <a:avLst/>
            <a:gdLst/>
            <a:ahLst/>
            <a:cxnLst/>
            <a:rect l="l" t="t" r="r" b="b"/>
            <a:pathLst>
              <a:path w="8149749" h="1854068">
                <a:moveTo>
                  <a:pt x="0" y="0"/>
                </a:moveTo>
                <a:lnTo>
                  <a:pt x="8149749" y="0"/>
                </a:lnTo>
                <a:lnTo>
                  <a:pt x="8149749" y="1854068"/>
                </a:lnTo>
                <a:lnTo>
                  <a:pt x="0" y="18540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100690" y="1812413"/>
            <a:ext cx="9202198" cy="1180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4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4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y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reportes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Consultar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Diarias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39282" y="0"/>
            <a:ext cx="7848718" cy="10287000"/>
            <a:chOff x="0" y="0"/>
            <a:chExt cx="1046495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1851" r="11851"/>
            <a:stretch>
              <a:fillRect/>
            </a:stretch>
          </p:blipFill>
          <p:spPr>
            <a:xfrm>
              <a:off x="0" y="0"/>
              <a:ext cx="1046495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-10800000">
            <a:off x="8474601" y="-682200"/>
            <a:ext cx="4055662" cy="3421800"/>
            <a:chOff x="0" y="0"/>
            <a:chExt cx="812800" cy="6857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685767"/>
            </a:xfrm>
            <a:custGeom>
              <a:avLst/>
              <a:gdLst/>
              <a:ahLst/>
              <a:cxnLst/>
              <a:rect l="l" t="t" r="r" b="b"/>
              <a:pathLst>
                <a:path w="812800" h="685767">
                  <a:moveTo>
                    <a:pt x="406400" y="0"/>
                  </a:moveTo>
                  <a:lnTo>
                    <a:pt x="812800" y="685767"/>
                  </a:lnTo>
                  <a:lnTo>
                    <a:pt x="0" y="685767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27000" y="251717"/>
              <a:ext cx="558800" cy="3850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1810905">
            <a:off x="16595720" y="1571671"/>
            <a:ext cx="388345" cy="11661301"/>
            <a:chOff x="0" y="0"/>
            <a:chExt cx="102280" cy="30712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2280" cy="3071289"/>
            </a:xfrm>
            <a:custGeom>
              <a:avLst/>
              <a:gdLst/>
              <a:ahLst/>
              <a:cxnLst/>
              <a:rect l="l" t="t" r="r" b="b"/>
              <a:pathLst>
                <a:path w="102280" h="3071289">
                  <a:moveTo>
                    <a:pt x="0" y="0"/>
                  </a:moveTo>
                  <a:lnTo>
                    <a:pt x="102280" y="0"/>
                  </a:lnTo>
                  <a:lnTo>
                    <a:pt x="102280" y="3071289"/>
                  </a:lnTo>
                  <a:lnTo>
                    <a:pt x="0" y="307128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102280" cy="3137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1744249">
            <a:off x="16814395" y="2072951"/>
            <a:ext cx="2208710" cy="14588015"/>
            <a:chOff x="0" y="0"/>
            <a:chExt cx="581718" cy="384211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81718" cy="3842111"/>
            </a:xfrm>
            <a:custGeom>
              <a:avLst/>
              <a:gdLst/>
              <a:ahLst/>
              <a:cxnLst/>
              <a:rect l="l" t="t" r="r" b="b"/>
              <a:pathLst>
                <a:path w="581718" h="3842111">
                  <a:moveTo>
                    <a:pt x="0" y="0"/>
                  </a:moveTo>
                  <a:lnTo>
                    <a:pt x="581718" y="0"/>
                  </a:lnTo>
                  <a:lnTo>
                    <a:pt x="581718" y="3842111"/>
                  </a:lnTo>
                  <a:lnTo>
                    <a:pt x="0" y="3842111"/>
                  </a:lnTo>
                  <a:close/>
                </a:path>
              </a:pathLst>
            </a:custGeom>
            <a:solidFill>
              <a:srgbClr val="2E2768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581718" cy="39087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2022012"/>
            <a:ext cx="7106334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0"/>
              </a:lnSpc>
            </a:pPr>
            <a:r>
              <a:rPr lang="en-US" sz="45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ENTRADAS 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33986" y="2925636"/>
            <a:ext cx="7726680" cy="4333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3" lvl="1" indent="-291467" algn="l">
              <a:lnSpc>
                <a:spcPts val="4293"/>
              </a:lnSpc>
              <a:buAutoNum type="arabicPeriod"/>
            </a:pPr>
            <a:r>
              <a:rPr lang="en-US" sz="2700" spc="12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Menú Principal</a:t>
            </a:r>
          </a:p>
          <a:p>
            <a:pPr marL="582933" lvl="1" indent="-291467" algn="l">
              <a:lnSpc>
                <a:spcPts val="4293"/>
              </a:lnSpc>
              <a:buAutoNum type="arabicPeriod"/>
            </a:pPr>
            <a:r>
              <a:rPr lang="en-US" sz="2700" spc="12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Módulo de Productos</a:t>
            </a:r>
          </a:p>
          <a:p>
            <a:pPr marL="582933" lvl="1" indent="-291467" algn="l">
              <a:lnSpc>
                <a:spcPts val="4293"/>
              </a:lnSpc>
              <a:buAutoNum type="arabicPeriod"/>
            </a:pPr>
            <a:r>
              <a:rPr lang="en-US" sz="2700" spc="12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Módulo de Clientes</a:t>
            </a:r>
          </a:p>
          <a:p>
            <a:pPr marL="582933" lvl="1" indent="-291467" algn="l">
              <a:lnSpc>
                <a:spcPts val="4293"/>
              </a:lnSpc>
              <a:buAutoNum type="arabicPeriod"/>
            </a:pPr>
            <a:r>
              <a:rPr lang="en-US" sz="2700" spc="12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Módulo de Facturas</a:t>
            </a:r>
          </a:p>
          <a:p>
            <a:pPr marL="582933" lvl="1" indent="-291467" algn="l">
              <a:lnSpc>
                <a:spcPts val="4293"/>
              </a:lnSpc>
              <a:buAutoNum type="arabicPeriod"/>
            </a:pPr>
            <a:r>
              <a:rPr lang="en-US" sz="2700" spc="12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Módulo de Cajas</a:t>
            </a:r>
          </a:p>
          <a:p>
            <a:pPr marL="582933" lvl="1" indent="-291467" algn="l">
              <a:lnSpc>
                <a:spcPts val="4293"/>
              </a:lnSpc>
              <a:buAutoNum type="arabicPeriod"/>
            </a:pPr>
            <a:r>
              <a:rPr lang="en-US" sz="2700" spc="12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Módulo de Trabajadores</a:t>
            </a:r>
          </a:p>
          <a:p>
            <a:pPr marL="582933" lvl="1" indent="-291467" algn="l">
              <a:lnSpc>
                <a:spcPts val="4293"/>
              </a:lnSpc>
              <a:buAutoNum type="arabicPeriod"/>
            </a:pPr>
            <a:r>
              <a:rPr lang="en-US" sz="2700" spc="12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Reportes</a:t>
            </a:r>
          </a:p>
          <a:p>
            <a:pPr algn="l">
              <a:lnSpc>
                <a:spcPts val="4293"/>
              </a:lnSpc>
            </a:pPr>
            <a:endParaRPr lang="en-US" sz="2700" spc="124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915519" y="3742070"/>
            <a:ext cx="11301259" cy="2034227"/>
          </a:xfrm>
          <a:custGeom>
            <a:avLst/>
            <a:gdLst/>
            <a:ahLst/>
            <a:cxnLst/>
            <a:rect l="l" t="t" r="r" b="b"/>
            <a:pathLst>
              <a:path w="11301259" h="2034227">
                <a:moveTo>
                  <a:pt x="0" y="0"/>
                </a:moveTo>
                <a:lnTo>
                  <a:pt x="11301259" y="0"/>
                </a:lnTo>
                <a:lnTo>
                  <a:pt x="11301259" y="2034227"/>
                </a:lnTo>
                <a:lnTo>
                  <a:pt x="0" y="203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051160" y="6351113"/>
            <a:ext cx="11301259" cy="2613416"/>
          </a:xfrm>
          <a:custGeom>
            <a:avLst/>
            <a:gdLst/>
            <a:ahLst/>
            <a:cxnLst/>
            <a:rect l="l" t="t" r="r" b="b"/>
            <a:pathLst>
              <a:path w="11301259" h="2613416">
                <a:moveTo>
                  <a:pt x="0" y="0"/>
                </a:moveTo>
                <a:lnTo>
                  <a:pt x="11301259" y="0"/>
                </a:lnTo>
                <a:lnTo>
                  <a:pt x="11301259" y="2613416"/>
                </a:lnTo>
                <a:lnTo>
                  <a:pt x="0" y="26134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100690" y="1812413"/>
            <a:ext cx="9202198" cy="1180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4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4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y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reportes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Consultar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Mensuales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4034564"/>
            <a:ext cx="11301259" cy="2217872"/>
          </a:xfrm>
          <a:custGeom>
            <a:avLst/>
            <a:gdLst/>
            <a:ahLst/>
            <a:cxnLst/>
            <a:rect l="l" t="t" r="r" b="b"/>
            <a:pathLst>
              <a:path w="11301259" h="2217872">
                <a:moveTo>
                  <a:pt x="0" y="0"/>
                </a:moveTo>
                <a:lnTo>
                  <a:pt x="11301258" y="0"/>
                </a:lnTo>
                <a:lnTo>
                  <a:pt x="11301258" y="2217872"/>
                </a:lnTo>
                <a:lnTo>
                  <a:pt x="0" y="2217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100690" y="1812413"/>
            <a:ext cx="9858826" cy="1180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Menú</a:t>
            </a:r>
            <a:r>
              <a:rPr lang="en-US" sz="34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y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reportes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total de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Mensuales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4140513"/>
            <a:ext cx="11301259" cy="2005973"/>
          </a:xfrm>
          <a:custGeom>
            <a:avLst/>
            <a:gdLst/>
            <a:ahLst/>
            <a:cxnLst/>
            <a:rect l="l" t="t" r="r" b="b"/>
            <a:pathLst>
              <a:path w="11301259" h="2005973">
                <a:moveTo>
                  <a:pt x="0" y="0"/>
                </a:moveTo>
                <a:lnTo>
                  <a:pt x="11301258" y="0"/>
                </a:lnTo>
                <a:lnTo>
                  <a:pt x="11301258" y="2005974"/>
                </a:lnTo>
                <a:lnTo>
                  <a:pt x="0" y="20059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100690" y="1812413"/>
            <a:ext cx="9202198" cy="1180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4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4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y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reportes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Mensuales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3992184"/>
            <a:ext cx="11301259" cy="2302632"/>
          </a:xfrm>
          <a:custGeom>
            <a:avLst/>
            <a:gdLst/>
            <a:ahLst/>
            <a:cxnLst/>
            <a:rect l="l" t="t" r="r" b="b"/>
            <a:pathLst>
              <a:path w="11301259" h="2302632">
                <a:moveTo>
                  <a:pt x="0" y="0"/>
                </a:moveTo>
                <a:lnTo>
                  <a:pt x="11301258" y="0"/>
                </a:lnTo>
                <a:lnTo>
                  <a:pt x="11301258" y="2302632"/>
                </a:lnTo>
                <a:lnTo>
                  <a:pt x="0" y="23026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100690" y="1812413"/>
            <a:ext cx="9955389" cy="1180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4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4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y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reportes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el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producto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más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vendido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207936" y="3674336"/>
            <a:ext cx="11301259" cy="1469164"/>
          </a:xfrm>
          <a:custGeom>
            <a:avLst/>
            <a:gdLst/>
            <a:ahLst/>
            <a:cxnLst/>
            <a:rect l="l" t="t" r="r" b="b"/>
            <a:pathLst>
              <a:path w="11301259" h="1469164">
                <a:moveTo>
                  <a:pt x="0" y="0"/>
                </a:moveTo>
                <a:lnTo>
                  <a:pt x="11301259" y="0"/>
                </a:lnTo>
                <a:lnTo>
                  <a:pt x="11301259" y="1469164"/>
                </a:lnTo>
                <a:lnTo>
                  <a:pt x="0" y="14691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100690" y="1812413"/>
            <a:ext cx="9955389" cy="1180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4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4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y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reportes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el total de </a:t>
            </a:r>
            <a:r>
              <a:rPr lang="en-US" sz="34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trabajadores</a:t>
            </a:r>
            <a:r>
              <a:rPr lang="en-US" sz="34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10631" y="3658051"/>
            <a:ext cx="11301259" cy="2231999"/>
          </a:xfrm>
          <a:custGeom>
            <a:avLst/>
            <a:gdLst/>
            <a:ahLst/>
            <a:cxnLst/>
            <a:rect l="l" t="t" r="r" b="b"/>
            <a:pathLst>
              <a:path w="11301259" h="2231999">
                <a:moveTo>
                  <a:pt x="0" y="0"/>
                </a:moveTo>
                <a:lnTo>
                  <a:pt x="11301259" y="0"/>
                </a:lnTo>
                <a:lnTo>
                  <a:pt x="11301259" y="2231999"/>
                </a:lnTo>
                <a:lnTo>
                  <a:pt x="0" y="2231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310631" y="6187552"/>
            <a:ext cx="11301259" cy="1426784"/>
          </a:xfrm>
          <a:custGeom>
            <a:avLst/>
            <a:gdLst/>
            <a:ahLst/>
            <a:cxnLst/>
            <a:rect l="l" t="t" r="r" b="b"/>
            <a:pathLst>
              <a:path w="11301259" h="1426784">
                <a:moveTo>
                  <a:pt x="0" y="0"/>
                </a:moveTo>
                <a:lnTo>
                  <a:pt x="11301259" y="0"/>
                </a:lnTo>
                <a:lnTo>
                  <a:pt x="11301259" y="1426784"/>
                </a:lnTo>
                <a:lnTo>
                  <a:pt x="0" y="14267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865449" y="1809901"/>
            <a:ext cx="10746440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1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193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193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1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1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1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1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ventas</a:t>
            </a:r>
            <a:r>
              <a:rPr lang="en-US" sz="31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y </a:t>
            </a:r>
            <a:r>
              <a:rPr lang="en-US" sz="3193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reports (</a:t>
            </a:r>
            <a:r>
              <a:rPr lang="en-US" sz="31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1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la </a:t>
            </a:r>
            <a:r>
              <a:rPr lang="en-US" sz="31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cantidad</a:t>
            </a:r>
            <a:r>
              <a:rPr lang="en-US" sz="31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1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clientes</a:t>
            </a:r>
            <a:r>
              <a:rPr lang="en-US" sz="31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con </a:t>
            </a:r>
            <a:r>
              <a:rPr lang="en-US" sz="31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compras</a:t>
            </a:r>
            <a:r>
              <a:rPr lang="en-US" sz="31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1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realizadas</a:t>
            </a:r>
            <a:r>
              <a:rPr lang="en-US" sz="31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15435" y="2798340"/>
            <a:ext cx="10572708" cy="7048472"/>
          </a:xfrm>
          <a:custGeom>
            <a:avLst/>
            <a:gdLst/>
            <a:ahLst/>
            <a:cxnLst/>
            <a:rect l="l" t="t" r="r" b="b"/>
            <a:pathLst>
              <a:path w="10572708" h="7048472">
                <a:moveTo>
                  <a:pt x="0" y="0"/>
                </a:moveTo>
                <a:lnTo>
                  <a:pt x="10572708" y="0"/>
                </a:lnTo>
                <a:lnTo>
                  <a:pt x="10572708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94579" y="2005575"/>
            <a:ext cx="9202198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cajas</a:t>
            </a:r>
            <a:endParaRPr lang="en-US" sz="3300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2905" y="3027437"/>
            <a:ext cx="8367917" cy="3854013"/>
          </a:xfrm>
          <a:custGeom>
            <a:avLst/>
            <a:gdLst/>
            <a:ahLst/>
            <a:cxnLst/>
            <a:rect l="l" t="t" r="r" b="b"/>
            <a:pathLst>
              <a:path w="8367917" h="3854013">
                <a:moveTo>
                  <a:pt x="0" y="0"/>
                </a:moveTo>
                <a:lnTo>
                  <a:pt x="8367916" y="0"/>
                </a:lnTo>
                <a:lnTo>
                  <a:pt x="8367916" y="3854013"/>
                </a:lnTo>
                <a:lnTo>
                  <a:pt x="0" y="3854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797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692897" y="4138182"/>
            <a:ext cx="8334789" cy="2010636"/>
          </a:xfrm>
          <a:custGeom>
            <a:avLst/>
            <a:gdLst/>
            <a:ahLst/>
            <a:cxnLst/>
            <a:rect l="l" t="t" r="r" b="b"/>
            <a:pathLst>
              <a:path w="8334789" h="2010636">
                <a:moveTo>
                  <a:pt x="0" y="0"/>
                </a:moveTo>
                <a:lnTo>
                  <a:pt x="8334789" y="0"/>
                </a:lnTo>
                <a:lnTo>
                  <a:pt x="8334789" y="2010636"/>
                </a:lnTo>
                <a:lnTo>
                  <a:pt x="0" y="2010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464139" y="2005575"/>
            <a:ext cx="10457516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crear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)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4579" y="2959979"/>
            <a:ext cx="8552178" cy="2734518"/>
          </a:xfrm>
          <a:custGeom>
            <a:avLst/>
            <a:gdLst/>
            <a:ahLst/>
            <a:cxnLst/>
            <a:rect l="l" t="t" r="r" b="b"/>
            <a:pathLst>
              <a:path w="8552178" h="2734518">
                <a:moveTo>
                  <a:pt x="0" y="0"/>
                </a:moveTo>
                <a:lnTo>
                  <a:pt x="8552178" y="0"/>
                </a:lnTo>
                <a:lnTo>
                  <a:pt x="8552178" y="2734518"/>
                </a:lnTo>
                <a:lnTo>
                  <a:pt x="0" y="27345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874" r="-4755" b="-1187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754056" y="6211906"/>
            <a:ext cx="11301259" cy="1765822"/>
          </a:xfrm>
          <a:custGeom>
            <a:avLst/>
            <a:gdLst/>
            <a:ahLst/>
            <a:cxnLst/>
            <a:rect l="l" t="t" r="r" b="b"/>
            <a:pathLst>
              <a:path w="11301259" h="1765822">
                <a:moveTo>
                  <a:pt x="0" y="0"/>
                </a:moveTo>
                <a:lnTo>
                  <a:pt x="11301259" y="0"/>
                </a:lnTo>
                <a:lnTo>
                  <a:pt x="11301259" y="1765822"/>
                </a:lnTo>
                <a:lnTo>
                  <a:pt x="0" y="17658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464139" y="2005575"/>
            <a:ext cx="10901705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Modificar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)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05141" y="3241439"/>
            <a:ext cx="7677718" cy="3335485"/>
          </a:xfrm>
          <a:custGeom>
            <a:avLst/>
            <a:gdLst/>
            <a:ahLst/>
            <a:cxnLst/>
            <a:rect l="l" t="t" r="r" b="b"/>
            <a:pathLst>
              <a:path w="7677718" h="3335485">
                <a:moveTo>
                  <a:pt x="0" y="0"/>
                </a:moveTo>
                <a:lnTo>
                  <a:pt x="7677718" y="0"/>
                </a:lnTo>
                <a:lnTo>
                  <a:pt x="7677718" y="3335485"/>
                </a:lnTo>
                <a:lnTo>
                  <a:pt x="0" y="333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464139" y="2005575"/>
            <a:ext cx="10901705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Eliminar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39282" y="0"/>
            <a:ext cx="7848718" cy="10287000"/>
            <a:chOff x="0" y="0"/>
            <a:chExt cx="1046495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1851" r="11851"/>
            <a:stretch>
              <a:fillRect/>
            </a:stretch>
          </p:blipFill>
          <p:spPr>
            <a:xfrm>
              <a:off x="0" y="0"/>
              <a:ext cx="1046495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-10800000">
            <a:off x="8474601" y="-682200"/>
            <a:ext cx="4055662" cy="3421800"/>
            <a:chOff x="0" y="0"/>
            <a:chExt cx="812800" cy="6857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685767"/>
            </a:xfrm>
            <a:custGeom>
              <a:avLst/>
              <a:gdLst/>
              <a:ahLst/>
              <a:cxnLst/>
              <a:rect l="l" t="t" r="r" b="b"/>
              <a:pathLst>
                <a:path w="812800" h="685767">
                  <a:moveTo>
                    <a:pt x="406400" y="0"/>
                  </a:moveTo>
                  <a:lnTo>
                    <a:pt x="812800" y="685767"/>
                  </a:lnTo>
                  <a:lnTo>
                    <a:pt x="0" y="685767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27000" y="251717"/>
              <a:ext cx="558800" cy="3850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1810905">
            <a:off x="16595720" y="1571671"/>
            <a:ext cx="388345" cy="11661301"/>
            <a:chOff x="0" y="0"/>
            <a:chExt cx="102280" cy="30712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2280" cy="3071289"/>
            </a:xfrm>
            <a:custGeom>
              <a:avLst/>
              <a:gdLst/>
              <a:ahLst/>
              <a:cxnLst/>
              <a:rect l="l" t="t" r="r" b="b"/>
              <a:pathLst>
                <a:path w="102280" h="3071289">
                  <a:moveTo>
                    <a:pt x="0" y="0"/>
                  </a:moveTo>
                  <a:lnTo>
                    <a:pt x="102280" y="0"/>
                  </a:lnTo>
                  <a:lnTo>
                    <a:pt x="102280" y="3071289"/>
                  </a:lnTo>
                  <a:lnTo>
                    <a:pt x="0" y="307128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102280" cy="3137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1744249">
            <a:off x="16814395" y="2072951"/>
            <a:ext cx="2208710" cy="14588015"/>
            <a:chOff x="0" y="0"/>
            <a:chExt cx="581718" cy="384211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81718" cy="3842111"/>
            </a:xfrm>
            <a:custGeom>
              <a:avLst/>
              <a:gdLst/>
              <a:ahLst/>
              <a:cxnLst/>
              <a:rect l="l" t="t" r="r" b="b"/>
              <a:pathLst>
                <a:path w="581718" h="3842111">
                  <a:moveTo>
                    <a:pt x="0" y="0"/>
                  </a:moveTo>
                  <a:lnTo>
                    <a:pt x="581718" y="0"/>
                  </a:lnTo>
                  <a:lnTo>
                    <a:pt x="581718" y="3842111"/>
                  </a:lnTo>
                  <a:lnTo>
                    <a:pt x="0" y="3842111"/>
                  </a:lnTo>
                  <a:close/>
                </a:path>
              </a:pathLst>
            </a:custGeom>
            <a:solidFill>
              <a:srgbClr val="2E2768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581718" cy="39087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08354" y="508443"/>
            <a:ext cx="7106334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0"/>
              </a:lnSpc>
            </a:pPr>
            <a:r>
              <a:rPr lang="en-US" sz="45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PROCESOS: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03351" y="1611705"/>
            <a:ext cx="6909200" cy="7638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94"/>
              </a:lnSpc>
            </a:pPr>
            <a:endParaRPr/>
          </a:p>
          <a:p>
            <a:pPr marL="564438" lvl="1" indent="-282219" algn="just">
              <a:lnSpc>
                <a:spcPts val="3294"/>
              </a:lnSpc>
              <a:buFont typeface="Arial"/>
              <a:buChar char="•"/>
            </a:pPr>
            <a:r>
              <a:rPr lang="en-US" sz="2614" spc="-17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Diseñar e implementar un módulo para el manejo de productos </a:t>
            </a:r>
          </a:p>
          <a:p>
            <a:pPr algn="just">
              <a:lnSpc>
                <a:spcPts val="3168"/>
              </a:lnSpc>
            </a:pPr>
            <a:endParaRPr lang="en-US" sz="2614" spc="-177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42849" lvl="1" indent="-271424" algn="just">
              <a:lnSpc>
                <a:spcPts val="3168"/>
              </a:lnSpc>
              <a:buFont typeface="Arial"/>
              <a:buChar char="•"/>
            </a:pPr>
            <a:r>
              <a:rPr lang="en-US" sz="2514" spc="-17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Desarrollar un módulo de gestión de clientes</a:t>
            </a:r>
          </a:p>
          <a:p>
            <a:pPr algn="just">
              <a:lnSpc>
                <a:spcPts val="3168"/>
              </a:lnSpc>
            </a:pPr>
            <a:endParaRPr lang="en-US" sz="2514" spc="-17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42849" lvl="1" indent="-271424" algn="just">
              <a:lnSpc>
                <a:spcPts val="3168"/>
              </a:lnSpc>
              <a:buFont typeface="Arial"/>
              <a:buChar char="•"/>
            </a:pPr>
            <a:r>
              <a:rPr lang="en-US" sz="2514" spc="-17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Implementar un sistema de facturación</a:t>
            </a:r>
          </a:p>
          <a:p>
            <a:pPr algn="just">
              <a:lnSpc>
                <a:spcPts val="3168"/>
              </a:lnSpc>
            </a:pPr>
            <a:endParaRPr lang="en-US" sz="2514" spc="-17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42849" lvl="1" indent="-271424" algn="just">
              <a:lnSpc>
                <a:spcPts val="3168"/>
              </a:lnSpc>
              <a:buFont typeface="Arial"/>
              <a:buChar char="•"/>
            </a:pPr>
            <a:r>
              <a:rPr lang="en-US" sz="2514" spc="-17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Desarrollar un módulo de control de ventas</a:t>
            </a:r>
          </a:p>
          <a:p>
            <a:pPr algn="just">
              <a:lnSpc>
                <a:spcPts val="3168"/>
              </a:lnSpc>
            </a:pPr>
            <a:endParaRPr lang="en-US" sz="2514" spc="-17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42849" lvl="1" indent="-271424" algn="just">
              <a:lnSpc>
                <a:spcPts val="3168"/>
              </a:lnSpc>
              <a:buFont typeface="Arial"/>
              <a:buChar char="•"/>
            </a:pPr>
            <a:r>
              <a:rPr lang="en-US" sz="2514" spc="-17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Crear un sistema de gestión de cajas</a:t>
            </a:r>
          </a:p>
          <a:p>
            <a:pPr algn="just">
              <a:lnSpc>
                <a:spcPts val="3168"/>
              </a:lnSpc>
            </a:pPr>
            <a:endParaRPr lang="en-US" sz="2514" spc="-17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42849" lvl="1" indent="-271424" algn="just">
              <a:lnSpc>
                <a:spcPts val="3168"/>
              </a:lnSpc>
              <a:buFont typeface="Arial"/>
              <a:buChar char="•"/>
            </a:pPr>
            <a:r>
              <a:rPr lang="en-US" sz="2514" spc="-17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Implementar un módulo para la gestión de trabajadores </a:t>
            </a:r>
          </a:p>
          <a:p>
            <a:pPr algn="just">
              <a:lnSpc>
                <a:spcPts val="3168"/>
              </a:lnSpc>
            </a:pPr>
            <a:endParaRPr lang="en-US" sz="2514" spc="-17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42849" lvl="1" indent="-271424" algn="just">
              <a:lnSpc>
                <a:spcPts val="3168"/>
              </a:lnSpc>
              <a:buFont typeface="Arial"/>
              <a:buChar char="•"/>
            </a:pPr>
            <a:r>
              <a:rPr lang="en-US" sz="2514" spc="-17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Incorporar la funcionalidad para generar reportes </a:t>
            </a:r>
          </a:p>
          <a:p>
            <a:pPr algn="just">
              <a:lnSpc>
                <a:spcPts val="3168"/>
              </a:lnSpc>
            </a:pPr>
            <a:endParaRPr lang="en-US" sz="2514" spc="-17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168"/>
              </a:lnSpc>
            </a:pPr>
            <a:endParaRPr lang="en-US" sz="2514" spc="-17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02621" y="2959979"/>
            <a:ext cx="7011527" cy="2599260"/>
          </a:xfrm>
          <a:custGeom>
            <a:avLst/>
            <a:gdLst/>
            <a:ahLst/>
            <a:cxnLst/>
            <a:rect l="l" t="t" r="r" b="b"/>
            <a:pathLst>
              <a:path w="7011527" h="2599260">
                <a:moveTo>
                  <a:pt x="0" y="0"/>
                </a:moveTo>
                <a:lnTo>
                  <a:pt x="7011527" y="0"/>
                </a:lnTo>
                <a:lnTo>
                  <a:pt x="7011527" y="2599260"/>
                </a:lnTo>
                <a:lnTo>
                  <a:pt x="0" y="2599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802621" y="5718013"/>
            <a:ext cx="6682759" cy="3146065"/>
          </a:xfrm>
          <a:custGeom>
            <a:avLst/>
            <a:gdLst/>
            <a:ahLst/>
            <a:cxnLst/>
            <a:rect l="l" t="t" r="r" b="b"/>
            <a:pathLst>
              <a:path w="6682759" h="3146065">
                <a:moveTo>
                  <a:pt x="0" y="0"/>
                </a:moveTo>
                <a:lnTo>
                  <a:pt x="6682758" y="0"/>
                </a:lnTo>
                <a:lnTo>
                  <a:pt x="6682758" y="3146066"/>
                </a:lnTo>
                <a:lnTo>
                  <a:pt x="0" y="31460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848" b="-184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464139" y="2005575"/>
            <a:ext cx="10901705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(Mostar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)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4415981"/>
            <a:ext cx="11301259" cy="1455037"/>
          </a:xfrm>
          <a:custGeom>
            <a:avLst/>
            <a:gdLst/>
            <a:ahLst/>
            <a:cxnLst/>
            <a:rect l="l" t="t" r="r" b="b"/>
            <a:pathLst>
              <a:path w="11301259" h="1455037">
                <a:moveTo>
                  <a:pt x="0" y="0"/>
                </a:moveTo>
                <a:lnTo>
                  <a:pt x="11301258" y="0"/>
                </a:lnTo>
                <a:lnTo>
                  <a:pt x="11301258" y="1455038"/>
                </a:lnTo>
                <a:lnTo>
                  <a:pt x="0" y="14550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464139" y="2005575"/>
            <a:ext cx="10901705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(Mostar 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todas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las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caja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)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15435" y="2786583"/>
            <a:ext cx="10572708" cy="7048472"/>
          </a:xfrm>
          <a:custGeom>
            <a:avLst/>
            <a:gdLst/>
            <a:ahLst/>
            <a:cxnLst/>
            <a:rect l="l" t="t" r="r" b="b"/>
            <a:pathLst>
              <a:path w="10572708" h="7048472">
                <a:moveTo>
                  <a:pt x="0" y="0"/>
                </a:moveTo>
                <a:lnTo>
                  <a:pt x="10572708" y="0"/>
                </a:lnTo>
                <a:lnTo>
                  <a:pt x="10572708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199723" y="2005575"/>
            <a:ext cx="10388293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trabajadores</a:t>
            </a:r>
            <a:endParaRPr lang="en-US" sz="3300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21559" y="3330732"/>
            <a:ext cx="6947838" cy="2780890"/>
          </a:xfrm>
          <a:custGeom>
            <a:avLst/>
            <a:gdLst/>
            <a:ahLst/>
            <a:cxnLst/>
            <a:rect l="l" t="t" r="r" b="b"/>
            <a:pathLst>
              <a:path w="6947838" h="2780890">
                <a:moveTo>
                  <a:pt x="0" y="0"/>
                </a:moveTo>
                <a:lnTo>
                  <a:pt x="6947839" y="0"/>
                </a:lnTo>
                <a:lnTo>
                  <a:pt x="6947839" y="2780890"/>
                </a:lnTo>
                <a:lnTo>
                  <a:pt x="0" y="2780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563598" y="6291875"/>
            <a:ext cx="8371942" cy="2302284"/>
          </a:xfrm>
          <a:custGeom>
            <a:avLst/>
            <a:gdLst/>
            <a:ahLst/>
            <a:cxnLst/>
            <a:rect l="l" t="t" r="r" b="b"/>
            <a:pathLst>
              <a:path w="8371942" h="2302284">
                <a:moveTo>
                  <a:pt x="0" y="0"/>
                </a:moveTo>
                <a:lnTo>
                  <a:pt x="8371942" y="0"/>
                </a:lnTo>
                <a:lnTo>
                  <a:pt x="8371942" y="2302284"/>
                </a:lnTo>
                <a:lnTo>
                  <a:pt x="0" y="2302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codigos y  pantallas del programa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199723" y="2005575"/>
            <a:ext cx="10716607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menú   para el manejo de los trabajadores (crear trabajador)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789386" y="3541004"/>
            <a:ext cx="7338058" cy="2792773"/>
          </a:xfrm>
          <a:custGeom>
            <a:avLst/>
            <a:gdLst/>
            <a:ahLst/>
            <a:cxnLst/>
            <a:rect l="l" t="t" r="r" b="b"/>
            <a:pathLst>
              <a:path w="7338058" h="2792773">
                <a:moveTo>
                  <a:pt x="0" y="0"/>
                </a:moveTo>
                <a:lnTo>
                  <a:pt x="7338058" y="0"/>
                </a:lnTo>
                <a:lnTo>
                  <a:pt x="7338058" y="2792773"/>
                </a:lnTo>
                <a:lnTo>
                  <a:pt x="0" y="27927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087429" y="6590374"/>
            <a:ext cx="9021570" cy="2165177"/>
          </a:xfrm>
          <a:custGeom>
            <a:avLst/>
            <a:gdLst/>
            <a:ahLst/>
            <a:cxnLst/>
            <a:rect l="l" t="t" r="r" b="b"/>
            <a:pathLst>
              <a:path w="9021570" h="2165177">
                <a:moveTo>
                  <a:pt x="0" y="0"/>
                </a:moveTo>
                <a:lnTo>
                  <a:pt x="9021570" y="0"/>
                </a:lnTo>
                <a:lnTo>
                  <a:pt x="9021570" y="2165177"/>
                </a:lnTo>
                <a:lnTo>
                  <a:pt x="0" y="21651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199723" y="2005575"/>
            <a:ext cx="10716607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Modificar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343124" y="3541004"/>
            <a:ext cx="10055564" cy="4097642"/>
          </a:xfrm>
          <a:custGeom>
            <a:avLst/>
            <a:gdLst/>
            <a:ahLst/>
            <a:cxnLst/>
            <a:rect l="l" t="t" r="r" b="b"/>
            <a:pathLst>
              <a:path w="10055564" h="4097642">
                <a:moveTo>
                  <a:pt x="0" y="0"/>
                </a:moveTo>
                <a:lnTo>
                  <a:pt x="10055564" y="0"/>
                </a:lnTo>
                <a:lnTo>
                  <a:pt x="10055564" y="4097643"/>
                </a:lnTo>
                <a:lnTo>
                  <a:pt x="0" y="40976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199723" y="2005575"/>
            <a:ext cx="10716607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para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Eliminar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43503" y="3310829"/>
            <a:ext cx="7244860" cy="2643642"/>
          </a:xfrm>
          <a:custGeom>
            <a:avLst/>
            <a:gdLst/>
            <a:ahLst/>
            <a:cxnLst/>
            <a:rect l="l" t="t" r="r" b="b"/>
            <a:pathLst>
              <a:path w="7244860" h="2643642">
                <a:moveTo>
                  <a:pt x="0" y="0"/>
                </a:moveTo>
                <a:lnTo>
                  <a:pt x="7244861" y="0"/>
                </a:lnTo>
                <a:lnTo>
                  <a:pt x="7244861" y="2643642"/>
                </a:lnTo>
                <a:lnTo>
                  <a:pt x="0" y="26436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920370" y="6116396"/>
            <a:ext cx="6074196" cy="2686540"/>
          </a:xfrm>
          <a:custGeom>
            <a:avLst/>
            <a:gdLst/>
            <a:ahLst/>
            <a:cxnLst/>
            <a:rect l="l" t="t" r="r" b="b"/>
            <a:pathLst>
              <a:path w="6074196" h="2686540">
                <a:moveTo>
                  <a:pt x="0" y="0"/>
                </a:moveTo>
                <a:lnTo>
                  <a:pt x="6074195" y="0"/>
                </a:lnTo>
                <a:lnTo>
                  <a:pt x="6074195" y="2686540"/>
                </a:lnTo>
                <a:lnTo>
                  <a:pt x="0" y="26865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118" b="-211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199723" y="2005575"/>
            <a:ext cx="10716607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99723" y="3849839"/>
            <a:ext cx="11301259" cy="1737569"/>
          </a:xfrm>
          <a:custGeom>
            <a:avLst/>
            <a:gdLst/>
            <a:ahLst/>
            <a:cxnLst/>
            <a:rect l="l" t="t" r="r" b="b"/>
            <a:pathLst>
              <a:path w="11301259" h="1737569">
                <a:moveTo>
                  <a:pt x="0" y="0"/>
                </a:moveTo>
                <a:lnTo>
                  <a:pt x="11301259" y="0"/>
                </a:lnTo>
                <a:lnTo>
                  <a:pt x="11301259" y="1737569"/>
                </a:lnTo>
                <a:lnTo>
                  <a:pt x="0" y="17375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579" y="371475"/>
            <a:ext cx="881442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Có</a:t>
            </a:r>
            <a:r>
              <a:rPr lang="en-US" sz="4500" b="1" dirty="0" err="1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digos</a:t>
            </a:r>
            <a:r>
              <a:rPr lang="en-US" sz="4500" b="1" dirty="0" smtClean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y 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pantallas</a:t>
            </a:r>
            <a:r>
              <a:rPr lang="en-US" sz="4500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del </a:t>
            </a:r>
            <a:r>
              <a:rPr lang="en-US" sz="4500" b="1" dirty="0" err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programa</a:t>
            </a:r>
            <a:endParaRPr lang="en-US" sz="4500" b="1" dirty="0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199723" y="2005575"/>
            <a:ext cx="10716607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sz="3300" b="1" dirty="0" err="1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enú</a:t>
            </a:r>
            <a:r>
              <a:rPr lang="en-US" sz="3300" b="1" dirty="0" smtClean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para el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de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(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Mostrar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todos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3300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trabajadores</a:t>
            </a:r>
            <a:r>
              <a:rPr lang="en-US" sz="33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)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614830">
            <a:off x="14495939" y="2933142"/>
            <a:ext cx="188585" cy="11661301"/>
            <a:chOff x="0" y="0"/>
            <a:chExt cx="49669" cy="30712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69" cy="3071289"/>
            </a:xfrm>
            <a:custGeom>
              <a:avLst/>
              <a:gdLst/>
              <a:ahLst/>
              <a:cxnLst/>
              <a:rect l="l" t="t" r="r" b="b"/>
              <a:pathLst>
                <a:path w="49669" h="3071289">
                  <a:moveTo>
                    <a:pt x="0" y="0"/>
                  </a:moveTo>
                  <a:lnTo>
                    <a:pt x="49669" y="0"/>
                  </a:lnTo>
                  <a:lnTo>
                    <a:pt x="49669" y="3071289"/>
                  </a:lnTo>
                  <a:lnTo>
                    <a:pt x="0" y="307128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9669" cy="3137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452941" y="2476500"/>
            <a:ext cx="4585352" cy="458535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76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554682" y="2628899"/>
            <a:ext cx="4400920" cy="428055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-304800" y="3162300"/>
            <a:ext cx="13776791" cy="3545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79"/>
              </a:lnSpc>
            </a:pPr>
            <a:r>
              <a:rPr lang="en-US" sz="12163" b="1" dirty="0">
                <a:solidFill>
                  <a:srgbClr val="060644"/>
                </a:solidFill>
                <a:latin typeface="Poppins Bold"/>
                <a:ea typeface="Poppins Bold"/>
                <a:cs typeface="Poppins Bold"/>
                <a:sym typeface="Poppins Bold"/>
              </a:rPr>
              <a:t>GRACIAS POR SU ATENCION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39282" y="0"/>
            <a:ext cx="7848718" cy="10287000"/>
            <a:chOff x="0" y="0"/>
            <a:chExt cx="1046495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48000"/>
            </a:blip>
            <a:srcRect l="11851" r="11851"/>
            <a:stretch>
              <a:fillRect/>
            </a:stretch>
          </p:blipFill>
          <p:spPr>
            <a:xfrm>
              <a:off x="0" y="0"/>
              <a:ext cx="1046495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1810905">
            <a:off x="16595720" y="1571671"/>
            <a:ext cx="388345" cy="11661301"/>
            <a:chOff x="0" y="0"/>
            <a:chExt cx="102280" cy="307128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2280" cy="3071289"/>
            </a:xfrm>
            <a:custGeom>
              <a:avLst/>
              <a:gdLst/>
              <a:ahLst/>
              <a:cxnLst/>
              <a:rect l="l" t="t" r="r" b="b"/>
              <a:pathLst>
                <a:path w="102280" h="3071289">
                  <a:moveTo>
                    <a:pt x="0" y="0"/>
                  </a:moveTo>
                  <a:lnTo>
                    <a:pt x="102280" y="0"/>
                  </a:lnTo>
                  <a:lnTo>
                    <a:pt x="102280" y="3071289"/>
                  </a:lnTo>
                  <a:lnTo>
                    <a:pt x="0" y="307128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102280" cy="3137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1744249">
            <a:off x="16814395" y="2072951"/>
            <a:ext cx="2208710" cy="14588015"/>
            <a:chOff x="0" y="0"/>
            <a:chExt cx="581718" cy="384211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81718" cy="3842111"/>
            </a:xfrm>
            <a:custGeom>
              <a:avLst/>
              <a:gdLst/>
              <a:ahLst/>
              <a:cxnLst/>
              <a:rect l="l" t="t" r="r" b="b"/>
              <a:pathLst>
                <a:path w="581718" h="3842111">
                  <a:moveTo>
                    <a:pt x="0" y="0"/>
                  </a:moveTo>
                  <a:lnTo>
                    <a:pt x="581718" y="0"/>
                  </a:lnTo>
                  <a:lnTo>
                    <a:pt x="581718" y="3842111"/>
                  </a:lnTo>
                  <a:lnTo>
                    <a:pt x="0" y="3842111"/>
                  </a:lnTo>
                  <a:close/>
                </a:path>
              </a:pathLst>
            </a:custGeom>
            <a:solidFill>
              <a:srgbClr val="2E2768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581718" cy="39087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56485" y="0"/>
            <a:ext cx="7106334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0"/>
              </a:lnSpc>
            </a:pPr>
            <a:r>
              <a:rPr lang="en-US" sz="45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SALIDAS: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74663" y="821284"/>
            <a:ext cx="12155383" cy="10078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256" lvl="1" indent="-280628" algn="just">
              <a:lnSpc>
                <a:spcPts val="3483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</a:t>
            </a: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Menús:</a:t>
            </a:r>
          </a:p>
          <a:p>
            <a:pPr algn="just">
              <a:lnSpc>
                <a:spcPts val="3483"/>
              </a:lnSpc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Listado de opciones en cada módulo (ej: el menú principal  y los submenús, entre otros.).</a:t>
            </a:r>
          </a:p>
          <a:p>
            <a:pPr algn="just">
              <a:lnSpc>
                <a:spcPts val="3483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256" lvl="1" indent="-280628" algn="just">
              <a:lnSpc>
                <a:spcPts val="3483"/>
              </a:lnSpc>
              <a:buFont typeface="Arial"/>
              <a:buChar char="•"/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Confirmaciones:</a:t>
            </a:r>
          </a:p>
          <a:p>
            <a:pPr algn="just">
              <a:lnSpc>
                <a:spcPts val="3483"/>
              </a:lnSpc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Mensajes de  éxito/error al agregar/modificar/eliminar registros.</a:t>
            </a:r>
          </a:p>
          <a:p>
            <a:pPr algn="just">
              <a:lnSpc>
                <a:spcPts val="3483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256" lvl="1" indent="-280628" algn="just">
              <a:lnSpc>
                <a:spcPts val="3483"/>
              </a:lnSpc>
              <a:buFont typeface="Arial"/>
              <a:buChar char="•"/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Listados: </a:t>
            </a:r>
          </a:p>
          <a:p>
            <a:pPr algn="just">
              <a:lnSpc>
                <a:spcPts val="3483"/>
              </a:lnSpc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Productos:  </a:t>
            </a: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 muestra una</a:t>
            </a: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Tabla con el  código del producto, nombre, cantidad, precios en Bs/USD/COP/EUR.</a:t>
            </a:r>
          </a:p>
          <a:p>
            <a:pPr algn="just">
              <a:lnSpc>
                <a:spcPts val="3483"/>
              </a:lnSpc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Clientes</a:t>
            </a: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Se su  muestra una Tabla con cédula, nombre, apellido, teléfono y dirección.</a:t>
            </a:r>
          </a:p>
          <a:p>
            <a:pPr algn="just">
              <a:lnSpc>
                <a:spcPts val="3483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483"/>
              </a:lnSpc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Facturas:</a:t>
            </a: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Se presentan al detalle  con número, fecha, cliente, productos, subtotal, IVA, total.</a:t>
            </a:r>
          </a:p>
          <a:p>
            <a:pPr algn="just">
              <a:lnSpc>
                <a:spcPts val="3483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483"/>
              </a:lnSpc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Cajas:</a:t>
            </a: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Tabla con número de caja, empleado asociado, montos facturados en diferentes monedas.</a:t>
            </a:r>
          </a:p>
          <a:p>
            <a:pPr algn="just">
              <a:lnSpc>
                <a:spcPts val="3483"/>
              </a:lnSpc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Trabajadores: Tabla con número de empleado, cédula, nombre, apellido, teléfono, dirección.</a:t>
            </a:r>
          </a:p>
          <a:p>
            <a:pPr algn="just">
              <a:lnSpc>
                <a:spcPts val="3483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483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483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90395" y="0"/>
            <a:ext cx="7848718" cy="10287000"/>
            <a:chOff x="0" y="0"/>
            <a:chExt cx="1046495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48000"/>
            </a:blip>
            <a:srcRect l="11851" r="11851"/>
            <a:stretch>
              <a:fillRect/>
            </a:stretch>
          </p:blipFill>
          <p:spPr>
            <a:xfrm>
              <a:off x="0" y="0"/>
              <a:ext cx="1046495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1810905">
            <a:off x="16595720" y="1571671"/>
            <a:ext cx="388345" cy="11661301"/>
            <a:chOff x="0" y="0"/>
            <a:chExt cx="102280" cy="307128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2280" cy="3071289"/>
            </a:xfrm>
            <a:custGeom>
              <a:avLst/>
              <a:gdLst/>
              <a:ahLst/>
              <a:cxnLst/>
              <a:rect l="l" t="t" r="r" b="b"/>
              <a:pathLst>
                <a:path w="102280" h="3071289">
                  <a:moveTo>
                    <a:pt x="0" y="0"/>
                  </a:moveTo>
                  <a:lnTo>
                    <a:pt x="102280" y="0"/>
                  </a:lnTo>
                  <a:lnTo>
                    <a:pt x="102280" y="3071289"/>
                  </a:lnTo>
                  <a:lnTo>
                    <a:pt x="0" y="307128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102280" cy="3137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1744249">
            <a:off x="16814395" y="2072951"/>
            <a:ext cx="2208710" cy="14588015"/>
            <a:chOff x="0" y="0"/>
            <a:chExt cx="581718" cy="384211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81718" cy="3842111"/>
            </a:xfrm>
            <a:custGeom>
              <a:avLst/>
              <a:gdLst/>
              <a:ahLst/>
              <a:cxnLst/>
              <a:rect l="l" t="t" r="r" b="b"/>
              <a:pathLst>
                <a:path w="581718" h="3842111">
                  <a:moveTo>
                    <a:pt x="0" y="0"/>
                  </a:moveTo>
                  <a:lnTo>
                    <a:pt x="581718" y="0"/>
                  </a:lnTo>
                  <a:lnTo>
                    <a:pt x="581718" y="3842111"/>
                  </a:lnTo>
                  <a:lnTo>
                    <a:pt x="0" y="3842111"/>
                  </a:lnTo>
                  <a:close/>
                </a:path>
              </a:pathLst>
            </a:custGeom>
            <a:solidFill>
              <a:srgbClr val="2E2768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581718" cy="39087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56485" y="342900"/>
            <a:ext cx="7106334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0"/>
              </a:lnSpc>
            </a:pPr>
            <a:r>
              <a:rPr lang="en-US" sz="45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SALIDAS: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0220" y="1009650"/>
            <a:ext cx="11697610" cy="9725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19"/>
              </a:lnSpc>
            </a:pPr>
            <a:endParaRPr/>
          </a:p>
          <a:p>
            <a:pPr marL="561256" lvl="1" indent="-280628" algn="just">
              <a:lnSpc>
                <a:spcPts val="311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</a:t>
            </a: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Detalles Individuales:</a:t>
            </a:r>
          </a:p>
          <a:p>
            <a:pPr algn="just">
              <a:lnSpc>
                <a:spcPts val="3951"/>
              </a:lnSpc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Productos</a:t>
            </a: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el cual contiene su Código, nombre, cantidad y  precio.</a:t>
            </a:r>
          </a:p>
          <a:p>
            <a:pPr algn="just">
              <a:lnSpc>
                <a:spcPts val="3951"/>
              </a:lnSpc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Cliente:</a:t>
            </a: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muestra información como cédula, nombre, apellido, teléfono  y dirección.</a:t>
            </a:r>
          </a:p>
          <a:p>
            <a:pPr algn="just">
              <a:lnSpc>
                <a:spcPts val="3951"/>
              </a:lnSpc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Factura:  </a:t>
            </a: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Desglose completo con productos y  cálculos financieros.</a:t>
            </a:r>
          </a:p>
          <a:p>
            <a:pPr algn="just">
              <a:lnSpc>
                <a:spcPts val="3951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951"/>
              </a:lnSpc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Caja: </a:t>
            </a: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Montos totales por moneda y empleado responsable.</a:t>
            </a:r>
          </a:p>
          <a:p>
            <a:pPr algn="just">
              <a:lnSpc>
                <a:spcPts val="3951"/>
              </a:lnSpc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Trabajador: Todos los datos registrados.</a:t>
            </a:r>
          </a:p>
          <a:p>
            <a:pPr algn="just">
              <a:lnSpc>
                <a:spcPts val="3951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256" lvl="1" indent="-280628" algn="just">
              <a:lnSpc>
                <a:spcPts val="3951"/>
              </a:lnSpc>
              <a:buFont typeface="Arial"/>
              <a:buChar char="•"/>
            </a:pPr>
            <a:r>
              <a:rPr lang="en-US" sz="25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Reportes:</a:t>
            </a:r>
          </a:p>
          <a:p>
            <a:pPr algn="just">
              <a:lnSpc>
                <a:spcPts val="4081"/>
              </a:lnSpc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Cantidad de trabajadores/clientes con compras.</a:t>
            </a:r>
          </a:p>
          <a:p>
            <a:pPr algn="just">
              <a:lnSpc>
                <a:spcPts val="4081"/>
              </a:lnSpc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Producto más vendido (no implementado).</a:t>
            </a:r>
          </a:p>
          <a:p>
            <a:pPr algn="just">
              <a:lnSpc>
                <a:spcPts val="4081"/>
              </a:lnSpc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Totales de ventas diarias/semanales/mensuales .</a:t>
            </a:r>
          </a:p>
          <a:p>
            <a:pPr algn="just">
              <a:lnSpc>
                <a:spcPts val="4081"/>
              </a:lnSpc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Detalle de últimas 10 facturas.</a:t>
            </a:r>
          </a:p>
          <a:p>
            <a:pPr algn="just">
              <a:lnSpc>
                <a:spcPts val="4081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951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951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951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405"/>
              </a:lnSpc>
            </a:pPr>
            <a:endParaRPr lang="en-US" sz="2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23209" y="0"/>
            <a:ext cx="7687909" cy="9058326"/>
            <a:chOff x="0" y="0"/>
            <a:chExt cx="10250545" cy="1207776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63000"/>
            </a:blip>
            <a:srcRect l="7564" r="7564"/>
            <a:stretch>
              <a:fillRect/>
            </a:stretch>
          </p:blipFill>
          <p:spPr>
            <a:xfrm>
              <a:off x="0" y="0"/>
              <a:ext cx="10250545" cy="1207776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9716848" y="9258300"/>
            <a:ext cx="9900631" cy="3086100"/>
            <a:chOff x="0" y="0"/>
            <a:chExt cx="2607574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07574" cy="812800"/>
            </a:xfrm>
            <a:custGeom>
              <a:avLst/>
              <a:gdLst/>
              <a:ahLst/>
              <a:cxnLst/>
              <a:rect l="l" t="t" r="r" b="b"/>
              <a:pathLst>
                <a:path w="2607574" h="812800">
                  <a:moveTo>
                    <a:pt x="0" y="0"/>
                  </a:moveTo>
                  <a:lnTo>
                    <a:pt x="2607574" y="0"/>
                  </a:lnTo>
                  <a:lnTo>
                    <a:pt x="260757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607574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27599" y="51762"/>
            <a:ext cx="12256272" cy="194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0"/>
              </a:lnSpc>
            </a:pPr>
            <a:r>
              <a:rPr lang="en-US" sz="45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Proceso de Instalación y Configuración de la Plataforma</a:t>
            </a:r>
          </a:p>
          <a:p>
            <a:pPr algn="l">
              <a:lnSpc>
                <a:spcPts val="4950"/>
              </a:lnSpc>
            </a:pPr>
            <a:endParaRPr lang="en-US" sz="4500" b="1">
              <a:solidFill>
                <a:srgbClr val="000000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659187" y="1513189"/>
            <a:ext cx="9791082" cy="5617633"/>
          </a:xfrm>
          <a:custGeom>
            <a:avLst/>
            <a:gdLst/>
            <a:ahLst/>
            <a:cxnLst/>
            <a:rect l="l" t="t" r="r" b="b"/>
            <a:pathLst>
              <a:path w="9791082" h="5617633">
                <a:moveTo>
                  <a:pt x="0" y="0"/>
                </a:moveTo>
                <a:lnTo>
                  <a:pt x="9791082" y="0"/>
                </a:lnTo>
                <a:lnTo>
                  <a:pt x="9791082" y="5617633"/>
                </a:lnTo>
                <a:lnTo>
                  <a:pt x="0" y="56176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36600" y="7549922"/>
            <a:ext cx="12932740" cy="1220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0"/>
              </a:lnSpc>
            </a:pPr>
            <a:r>
              <a:rPr lang="en-US" sz="159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 INSTALADOR PUEDE OBTENERSE DESDE EL SITIO HTTP://WWW.CODEBLOCKS.ORG/DOWNLOADS/BINARIES. DESDE ALLÍ ES POSIBLE</a:t>
            </a:r>
          </a:p>
          <a:p>
            <a:pPr algn="ctr">
              <a:lnSpc>
                <a:spcPts val="2430"/>
              </a:lnSpc>
            </a:pPr>
            <a:r>
              <a:rPr lang="en-US" sz="159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DESCARGAR INSTALADORES PARA DISTINTOS SISTEMAS OPERATIVOS. EL INSTALADOR CORRESPONDIENTE SE LLAMA CODEBLOCKS-</a:t>
            </a:r>
          </a:p>
          <a:p>
            <a:pPr algn="ctr">
              <a:lnSpc>
                <a:spcPts val="2430"/>
              </a:lnSpc>
            </a:pPr>
            <a:r>
              <a:rPr lang="en-US" sz="159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13.12MINGWSETUP.EXE (97.9 MB). BASTA CON REALIZAR LA INSTALACIÓN POR DEFECTO QUE SUGIERE EL PROGRAMA INSTALADOR AL</a:t>
            </a:r>
          </a:p>
          <a:p>
            <a:pPr algn="ctr">
              <a:lnSpc>
                <a:spcPts val="2430"/>
              </a:lnSpc>
            </a:pPr>
            <a:r>
              <a:rPr lang="en-US" sz="159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EJECUTARLO.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1794260"/>
              </p:ext>
            </p:extLst>
          </p:nvPr>
        </p:nvGraphicFramePr>
        <p:xfrm>
          <a:off x="4868408" y="1190911"/>
          <a:ext cx="10290720" cy="8684518"/>
        </p:xfrm>
        <a:graphic>
          <a:graphicData uri="http://schemas.openxmlformats.org/drawingml/2006/table">
            <a:tbl>
              <a:tblPr/>
              <a:tblGrid>
                <a:gridCol w="2549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9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9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10151"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1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Nombre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100" dirty="0"/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Descripción</a:t>
                      </a:r>
                      <a:endParaRPr lang="en-US" sz="1600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100" dirty="0"/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Funciones</a:t>
                      </a:r>
                      <a:endParaRPr lang="en-US" sz="1600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Predefinidas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Utilizadas</a:t>
                      </a:r>
                      <a:endParaRPr lang="en-US" sz="1600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0151"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6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stdio.h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6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Biblioteca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estándar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de</a:t>
                      </a:r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entrada y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salida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en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C.</a:t>
                      </a:r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6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printf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scanf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sprintf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fgets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getchar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fopen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fprintf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fclose</a:t>
                      </a:r>
                      <a:endParaRPr lang="en-US" sz="1600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0151"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6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stdlib.h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6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Biblioteca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estándar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de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utilidades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en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C.</a:t>
                      </a:r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1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system</a:t>
                      </a:r>
                      <a:endParaRPr lang="en-US" sz="1600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7163"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6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string.h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endParaRPr lang="en-US" sz="11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Biblioteca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estándar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</a:t>
                      </a:r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manejo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de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cadenas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de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caracteres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en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C.</a:t>
                      </a:r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1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strlen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strcpy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strcmp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strcspn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endParaRPr lang="en-US" sz="1600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8657"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endParaRPr lang="en-US" sz="1600" dirty="0"/>
                    </a:p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n-US" sz="2000" b="1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time.h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algn="l">
                        <a:lnSpc>
                          <a:spcPts val="1960"/>
                        </a:lnSpc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60"/>
                        </a:lnSpc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r>
                        <a:rPr lang="es-419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Biblioteca estándar para manipulación de fechas y horas en C.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 </a:t>
                      </a:r>
                      <a:endParaRPr lang="en-US" sz="1600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time,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localtime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strftime</a:t>
                      </a:r>
                      <a:endParaRPr lang="en-US" sz="1600" dirty="0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3" name="Group 3"/>
          <p:cNvGrpSpPr/>
          <p:nvPr/>
        </p:nvGrpSpPr>
        <p:grpSpPr>
          <a:xfrm>
            <a:off x="466770" y="4370181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6064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83109" y="-133350"/>
            <a:ext cx="8794218" cy="842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79"/>
              </a:lnSpc>
            </a:pPr>
            <a:r>
              <a:rPr lang="en-US" sz="46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bibliotecas utlizadas :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21545" y="4479730"/>
            <a:ext cx="2976550" cy="2867001"/>
            <a:chOff x="0" y="0"/>
            <a:chExt cx="843858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43858" cy="812800"/>
            </a:xfrm>
            <a:custGeom>
              <a:avLst/>
              <a:gdLst/>
              <a:ahLst/>
              <a:cxnLst/>
              <a:rect l="l" t="t" r="r" b="b"/>
              <a:pathLst>
                <a:path w="843858" h="812800">
                  <a:moveTo>
                    <a:pt x="421929" y="0"/>
                  </a:moveTo>
                  <a:cubicBezTo>
                    <a:pt x="188904" y="0"/>
                    <a:pt x="0" y="181951"/>
                    <a:pt x="0" y="406400"/>
                  </a:cubicBezTo>
                  <a:cubicBezTo>
                    <a:pt x="0" y="630849"/>
                    <a:pt x="188904" y="812800"/>
                    <a:pt x="421929" y="812800"/>
                  </a:cubicBezTo>
                  <a:cubicBezTo>
                    <a:pt x="654954" y="812800"/>
                    <a:pt x="843858" y="630849"/>
                    <a:pt x="843858" y="406400"/>
                  </a:cubicBezTo>
                  <a:cubicBezTo>
                    <a:pt x="843858" y="181951"/>
                    <a:pt x="654954" y="0"/>
                    <a:pt x="421929" y="0"/>
                  </a:cubicBezTo>
                  <a:close/>
                </a:path>
              </a:pathLst>
            </a:custGeom>
            <a:blipFill>
              <a:blip r:embed="rId2"/>
              <a:stretch>
                <a:fillRect t="-1910" b="-191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37642" y="2528950"/>
            <a:ext cx="5450358" cy="5732800"/>
          </a:xfrm>
          <a:custGeom>
            <a:avLst/>
            <a:gdLst/>
            <a:ahLst/>
            <a:cxnLst/>
            <a:rect l="l" t="t" r="r" b="b"/>
            <a:pathLst>
              <a:path w="5450358" h="5732800">
                <a:moveTo>
                  <a:pt x="0" y="0"/>
                </a:moveTo>
                <a:lnTo>
                  <a:pt x="5450358" y="0"/>
                </a:lnTo>
                <a:lnTo>
                  <a:pt x="5450358" y="5732800"/>
                </a:lnTo>
                <a:lnTo>
                  <a:pt x="0" y="5732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000"/>
            </a:blip>
            <a:stretch>
              <a:fillRect l="-1874" r="-330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88295" y="685800"/>
            <a:ext cx="10663948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Descripcion de las Validaciones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90713" y="1894471"/>
            <a:ext cx="10613064" cy="586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3983" lvl="1" indent="-266992" algn="l">
              <a:lnSpc>
                <a:spcPts val="3907"/>
              </a:lnSpc>
              <a:buFont typeface="Arial"/>
              <a:buChar char="•"/>
            </a:pP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Validación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datos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tipo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Entero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marL="533983" lvl="1" indent="-266992" algn="l">
              <a:lnSpc>
                <a:spcPts val="3907"/>
              </a:lnSpc>
              <a:buFont typeface="Arial"/>
              <a:buChar char="•"/>
            </a:pP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Validación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datos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tipo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Flotante</a:t>
            </a:r>
            <a:endParaRPr lang="en-US" sz="2473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33983" lvl="1" indent="-266992" algn="l">
              <a:lnSpc>
                <a:spcPts val="3907"/>
              </a:lnSpc>
              <a:buFont typeface="Arial"/>
              <a:buChar char="•"/>
            </a:pP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Validación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los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Códigos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los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Productos</a:t>
            </a:r>
            <a:endParaRPr lang="en-US" sz="2473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33983" lvl="1" indent="-266992" algn="l">
              <a:lnSpc>
                <a:spcPts val="3907"/>
              </a:lnSpc>
              <a:buFont typeface="Arial"/>
              <a:buChar char="•"/>
            </a:pP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Validación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las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Cantidades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los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Productos</a:t>
            </a:r>
            <a:endParaRPr lang="en-US" sz="2473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33983" lvl="1" indent="-266992" algn="l">
              <a:lnSpc>
                <a:spcPts val="3907"/>
              </a:lnSpc>
              <a:buFont typeface="Arial"/>
              <a:buChar char="•"/>
            </a:pP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Validación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Precios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Bolívares</a:t>
            </a:r>
            <a:endParaRPr lang="en-US" sz="2473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33983" lvl="1" indent="-266992" algn="l">
              <a:lnSpc>
                <a:spcPts val="3907"/>
              </a:lnSpc>
              <a:buFont typeface="Arial"/>
              <a:buChar char="•"/>
            </a:pP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Validación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Números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Empleado</a:t>
            </a:r>
            <a:endParaRPr lang="en-US" sz="2473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33983" lvl="1" indent="-266992" algn="l">
              <a:lnSpc>
                <a:spcPts val="3907"/>
              </a:lnSpc>
              <a:buFont typeface="Arial"/>
              <a:buChar char="•"/>
            </a:pP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Validación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Cédulas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marL="533983" lvl="1" indent="-266992" algn="l">
              <a:lnSpc>
                <a:spcPts val="3907"/>
              </a:lnSpc>
              <a:buFont typeface="Arial"/>
              <a:buChar char="•"/>
            </a:pP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Validación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Teléfonos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marL="533983" lvl="1" indent="-266992" algn="l">
              <a:lnSpc>
                <a:spcPts val="3907"/>
              </a:lnSpc>
              <a:buFont typeface="Arial"/>
              <a:buChar char="•"/>
            </a:pP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Validación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de </a:t>
            </a:r>
            <a:r>
              <a:rPr lang="en-US" sz="2473" b="1" dirty="0" err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Fechas</a:t>
            </a:r>
            <a:r>
              <a:rPr lang="en-US" sz="2473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algn="l">
              <a:lnSpc>
                <a:spcPts val="3907"/>
              </a:lnSpc>
            </a:pPr>
            <a:endParaRPr lang="en-US" sz="2473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62"/>
              </a:lnSpc>
            </a:pPr>
            <a:endParaRPr lang="en-US" sz="2473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62"/>
              </a:lnSpc>
              <a:spcBef>
                <a:spcPct val="0"/>
              </a:spcBef>
            </a:pPr>
            <a:endParaRPr lang="en-US" sz="2473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1256</Words>
  <Application>Microsoft Office PowerPoint</Application>
  <PresentationFormat>Personalizado</PresentationFormat>
  <Paragraphs>218</Paragraphs>
  <Slides>48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48</vt:i4>
      </vt:variant>
    </vt:vector>
  </HeadingPairs>
  <TitlesOfParts>
    <vt:vector size="55" baseType="lpstr">
      <vt:lpstr>Arial</vt:lpstr>
      <vt:lpstr>Poppins Bold</vt:lpstr>
      <vt:lpstr>Open Sans Bold</vt:lpstr>
      <vt:lpstr>Calibri</vt:lpstr>
      <vt:lpstr>Poppins</vt:lpstr>
      <vt:lpstr>Poppins Semi-Bold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Proyeecto- 2025</dc:title>
  <cp:lastModifiedBy>Moira Rojas</cp:lastModifiedBy>
  <cp:revision>4</cp:revision>
  <dcterms:created xsi:type="dcterms:W3CDTF">2006-08-16T00:00:00Z</dcterms:created>
  <dcterms:modified xsi:type="dcterms:W3CDTF">2025-02-25T01:25:55Z</dcterms:modified>
  <dc:identifier>DAGeZZSY3Yc</dc:identifier>
</cp:coreProperties>
</file>

<file path=docProps/thumbnail.jpeg>
</file>